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2"/>
  </p:handoutMasterIdLst>
  <p:sldIdLst>
    <p:sldId id="284" r:id="rId2"/>
    <p:sldId id="263" r:id="rId3"/>
    <p:sldId id="262" r:id="rId4"/>
    <p:sldId id="257" r:id="rId5"/>
    <p:sldId id="264" r:id="rId6"/>
    <p:sldId id="256" r:id="rId7"/>
    <p:sldId id="277" r:id="rId8"/>
    <p:sldId id="258" r:id="rId9"/>
    <p:sldId id="267" r:id="rId10"/>
    <p:sldId id="265" r:id="rId11"/>
    <p:sldId id="259" r:id="rId12"/>
    <p:sldId id="268" r:id="rId13"/>
    <p:sldId id="269" r:id="rId14"/>
    <p:sldId id="260" r:id="rId15"/>
    <p:sldId id="270" r:id="rId16"/>
    <p:sldId id="276" r:id="rId17"/>
    <p:sldId id="271" r:id="rId18"/>
    <p:sldId id="280" r:id="rId19"/>
    <p:sldId id="279" r:id="rId20"/>
    <p:sldId id="274" r:id="rId21"/>
    <p:sldId id="283" r:id="rId22"/>
    <p:sldId id="285" r:id="rId23"/>
    <p:sldId id="286" r:id="rId24"/>
    <p:sldId id="287" r:id="rId25"/>
    <p:sldId id="288" r:id="rId26"/>
    <p:sldId id="296" r:id="rId27"/>
    <p:sldId id="297" r:id="rId28"/>
    <p:sldId id="289" r:id="rId29"/>
    <p:sldId id="290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E0354-7D1E-449C-A719-B1AA4452AAD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B6672C-5E5F-4502-9C01-547799B81B08}">
      <dgm:prSet phldrT="[Text]"/>
      <dgm:spPr/>
      <dgm:t>
        <a:bodyPr/>
        <a:lstStyle/>
        <a:p>
          <a:r>
            <a:rPr lang="en-US" dirty="0" smtClean="0"/>
            <a:t>Principal Dancer</a:t>
          </a:r>
          <a:endParaRPr lang="en-US" dirty="0"/>
        </a:p>
      </dgm:t>
    </dgm:pt>
    <dgm:pt modelId="{BD1D5690-D454-4A82-BFC8-EFE5E43997FA}" type="parTrans" cxnId="{C1FC6A4A-6FE3-4CFC-9006-A2C683E036E1}">
      <dgm:prSet/>
      <dgm:spPr/>
      <dgm:t>
        <a:bodyPr/>
        <a:lstStyle/>
        <a:p>
          <a:endParaRPr lang="en-US"/>
        </a:p>
      </dgm:t>
    </dgm:pt>
    <dgm:pt modelId="{CC63FB6A-5662-4BAE-9B85-AB70C3C1999C}" type="sibTrans" cxnId="{C1FC6A4A-6FE3-4CFC-9006-A2C683E036E1}">
      <dgm:prSet/>
      <dgm:spPr/>
      <dgm:t>
        <a:bodyPr/>
        <a:lstStyle/>
        <a:p>
          <a:endParaRPr lang="en-US"/>
        </a:p>
      </dgm:t>
    </dgm:pt>
    <dgm:pt modelId="{398AB76E-EE06-4907-A369-7E020F968EBC}">
      <dgm:prSet phldrT="[Text]"/>
      <dgm:spPr/>
      <dgm:t>
        <a:bodyPr/>
        <a:lstStyle/>
        <a:p>
          <a:r>
            <a:rPr lang="en-US" dirty="0" smtClean="0"/>
            <a:t>Soloist</a:t>
          </a:r>
          <a:endParaRPr lang="en-US" dirty="0"/>
        </a:p>
      </dgm:t>
    </dgm:pt>
    <dgm:pt modelId="{65227AE9-4D03-4C30-B962-1EFBE8B731F4}" type="parTrans" cxnId="{3C9A9427-9CB8-40B6-8E8D-A0ED2E6A9D20}">
      <dgm:prSet/>
      <dgm:spPr/>
      <dgm:t>
        <a:bodyPr/>
        <a:lstStyle/>
        <a:p>
          <a:endParaRPr lang="en-US"/>
        </a:p>
      </dgm:t>
    </dgm:pt>
    <dgm:pt modelId="{93359EF1-1D14-4509-AA27-B7E1B37AA63E}" type="sibTrans" cxnId="{3C9A9427-9CB8-40B6-8E8D-A0ED2E6A9D20}">
      <dgm:prSet/>
      <dgm:spPr/>
      <dgm:t>
        <a:bodyPr/>
        <a:lstStyle/>
        <a:p>
          <a:endParaRPr lang="en-US"/>
        </a:p>
      </dgm:t>
    </dgm:pt>
    <dgm:pt modelId="{F5A799C3-2DD7-491C-A09C-0A3C25C9F7BB}">
      <dgm:prSet phldrT="[Text]"/>
      <dgm:spPr/>
      <dgm:t>
        <a:bodyPr/>
        <a:lstStyle/>
        <a:p>
          <a:r>
            <a:rPr lang="en-US" dirty="0" err="1" smtClean="0"/>
            <a:t>Demi</a:t>
          </a:r>
          <a:r>
            <a:rPr lang="en-US" dirty="0" smtClean="0"/>
            <a:t> Soloist</a:t>
          </a:r>
          <a:endParaRPr lang="en-US" dirty="0"/>
        </a:p>
      </dgm:t>
    </dgm:pt>
    <dgm:pt modelId="{8ED26F8D-DC3C-4B58-8F24-046620B7A390}" type="parTrans" cxnId="{8A58CF95-B1A8-44A1-AEEB-FBEFF26379FE}">
      <dgm:prSet/>
      <dgm:spPr/>
      <dgm:t>
        <a:bodyPr/>
        <a:lstStyle/>
        <a:p>
          <a:endParaRPr lang="en-US"/>
        </a:p>
      </dgm:t>
    </dgm:pt>
    <dgm:pt modelId="{6636B019-2A04-4C0C-B3C0-702E443C6269}" type="sibTrans" cxnId="{8A58CF95-B1A8-44A1-AEEB-FBEFF26379FE}">
      <dgm:prSet/>
      <dgm:spPr/>
      <dgm:t>
        <a:bodyPr/>
        <a:lstStyle/>
        <a:p>
          <a:endParaRPr lang="en-US"/>
        </a:p>
      </dgm:t>
    </dgm:pt>
    <dgm:pt modelId="{075ED9A7-EEE3-4169-8B69-88A8496DAE31}">
      <dgm:prSet phldrT="[Text]"/>
      <dgm:spPr/>
      <dgm:t>
        <a:bodyPr/>
        <a:lstStyle/>
        <a:p>
          <a:r>
            <a:rPr lang="en-US" dirty="0" smtClean="0"/>
            <a:t>Corps de Ballet</a:t>
          </a:r>
          <a:endParaRPr lang="en-US" dirty="0"/>
        </a:p>
      </dgm:t>
    </dgm:pt>
    <dgm:pt modelId="{FBAC750F-4756-4EA0-A2B5-EC9D470E996C}" type="parTrans" cxnId="{EB8FA308-5F69-455F-A6DA-DCC8393DBD7E}">
      <dgm:prSet/>
      <dgm:spPr/>
      <dgm:t>
        <a:bodyPr/>
        <a:lstStyle/>
        <a:p>
          <a:endParaRPr lang="en-US"/>
        </a:p>
      </dgm:t>
    </dgm:pt>
    <dgm:pt modelId="{56D301CA-A42E-4D9E-949B-5735FE25619E}" type="sibTrans" cxnId="{EB8FA308-5F69-455F-A6DA-DCC8393DBD7E}">
      <dgm:prSet/>
      <dgm:spPr/>
      <dgm:t>
        <a:bodyPr/>
        <a:lstStyle/>
        <a:p>
          <a:endParaRPr lang="en-US"/>
        </a:p>
      </dgm:t>
    </dgm:pt>
    <dgm:pt modelId="{AA1BEAAD-95D6-430F-9285-C867220C3944}">
      <dgm:prSet phldrT="[Text]"/>
      <dgm:spPr/>
      <dgm:t>
        <a:bodyPr/>
        <a:lstStyle/>
        <a:p>
          <a:r>
            <a:rPr lang="en-US" dirty="0" smtClean="0"/>
            <a:t>Apprentice</a:t>
          </a:r>
          <a:endParaRPr lang="en-US" dirty="0"/>
        </a:p>
      </dgm:t>
    </dgm:pt>
    <dgm:pt modelId="{97A33EE3-662C-42ED-B335-AE52BC47B213}" type="parTrans" cxnId="{30E27F47-BADA-455A-9FD3-F5B6655847E9}">
      <dgm:prSet/>
      <dgm:spPr/>
    </dgm:pt>
    <dgm:pt modelId="{19884051-72AE-4E15-AC68-B1D310F2815C}" type="sibTrans" cxnId="{30E27F47-BADA-455A-9FD3-F5B6655847E9}">
      <dgm:prSet/>
      <dgm:spPr/>
    </dgm:pt>
    <dgm:pt modelId="{DD056309-1E10-4EA3-8D93-BC4B30A09C27}" type="pres">
      <dgm:prSet presAssocID="{C00E0354-7D1E-449C-A719-B1AA4452AAD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707D853-64B4-4282-9C59-9F012F32CDE4}" type="pres">
      <dgm:prSet presAssocID="{C00E0354-7D1E-449C-A719-B1AA4452AAD8}" presName="pyramid" presStyleLbl="node1" presStyleIdx="0" presStyleCnt="1"/>
      <dgm:spPr/>
    </dgm:pt>
    <dgm:pt modelId="{AE8C43CA-11E4-4F54-B5F1-8A55493305B9}" type="pres">
      <dgm:prSet presAssocID="{C00E0354-7D1E-449C-A719-B1AA4452AAD8}" presName="theList" presStyleCnt="0"/>
      <dgm:spPr/>
    </dgm:pt>
    <dgm:pt modelId="{3ACFF6CB-1C66-4F19-BC72-202B5CAD481E}" type="pres">
      <dgm:prSet presAssocID="{9EB6672C-5E5F-4502-9C01-547799B81B08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4F677-2BD0-409C-846B-E285E7128588}" type="pres">
      <dgm:prSet presAssocID="{9EB6672C-5E5F-4502-9C01-547799B81B08}" presName="aSpace" presStyleCnt="0"/>
      <dgm:spPr/>
    </dgm:pt>
    <dgm:pt modelId="{C867A821-0258-4C13-BA4C-6F9E7BA29907}" type="pres">
      <dgm:prSet presAssocID="{398AB76E-EE06-4907-A369-7E020F968EBC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C84F0-C4C3-4E61-968E-9CB277BF65F0}" type="pres">
      <dgm:prSet presAssocID="{398AB76E-EE06-4907-A369-7E020F968EBC}" presName="aSpace" presStyleCnt="0"/>
      <dgm:spPr/>
    </dgm:pt>
    <dgm:pt modelId="{6C8ADEC3-64E6-495E-8FEC-EA431BB77C2D}" type="pres">
      <dgm:prSet presAssocID="{F5A799C3-2DD7-491C-A09C-0A3C25C9F7BB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23AE8-1845-4382-8331-7A9F7F365D73}" type="pres">
      <dgm:prSet presAssocID="{F5A799C3-2DD7-491C-A09C-0A3C25C9F7BB}" presName="aSpace" presStyleCnt="0"/>
      <dgm:spPr/>
    </dgm:pt>
    <dgm:pt modelId="{15632A85-EB5D-407F-8478-B08607F7BA6C}" type="pres">
      <dgm:prSet presAssocID="{075ED9A7-EEE3-4169-8B69-88A8496DAE31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82796-D907-474D-A39A-1CF6C0EE1390}" type="pres">
      <dgm:prSet presAssocID="{075ED9A7-EEE3-4169-8B69-88A8496DAE31}" presName="aSpace" presStyleCnt="0"/>
      <dgm:spPr/>
    </dgm:pt>
    <dgm:pt modelId="{3EA113C3-BA43-4ABC-A6D0-19A35B498BEF}" type="pres">
      <dgm:prSet presAssocID="{AA1BEAAD-95D6-430F-9285-C867220C3944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E609A-CBBA-4A81-AECB-8E6FD5886F00}" type="pres">
      <dgm:prSet presAssocID="{AA1BEAAD-95D6-430F-9285-C867220C3944}" presName="aSpace" presStyleCnt="0"/>
      <dgm:spPr/>
    </dgm:pt>
  </dgm:ptLst>
  <dgm:cxnLst>
    <dgm:cxn modelId="{C1FC6A4A-6FE3-4CFC-9006-A2C683E036E1}" srcId="{C00E0354-7D1E-449C-A719-B1AA4452AAD8}" destId="{9EB6672C-5E5F-4502-9C01-547799B81B08}" srcOrd="0" destOrd="0" parTransId="{BD1D5690-D454-4A82-BFC8-EFE5E43997FA}" sibTransId="{CC63FB6A-5662-4BAE-9B85-AB70C3C1999C}"/>
    <dgm:cxn modelId="{9AC11648-5D2F-4BFD-B0B1-ADEEB3D1C8AF}" type="presOf" srcId="{C00E0354-7D1E-449C-A719-B1AA4452AAD8}" destId="{DD056309-1E10-4EA3-8D93-BC4B30A09C27}" srcOrd="0" destOrd="0" presId="urn:microsoft.com/office/officeart/2005/8/layout/pyramid2"/>
    <dgm:cxn modelId="{0F023853-2F57-4CAD-A881-F1D0C1ACE2C1}" type="presOf" srcId="{9EB6672C-5E5F-4502-9C01-547799B81B08}" destId="{3ACFF6CB-1C66-4F19-BC72-202B5CAD481E}" srcOrd="0" destOrd="0" presId="urn:microsoft.com/office/officeart/2005/8/layout/pyramid2"/>
    <dgm:cxn modelId="{9B6DC69F-4361-4F34-9F09-7AE15ADBCE8E}" type="presOf" srcId="{F5A799C3-2DD7-491C-A09C-0A3C25C9F7BB}" destId="{6C8ADEC3-64E6-495E-8FEC-EA431BB77C2D}" srcOrd="0" destOrd="0" presId="urn:microsoft.com/office/officeart/2005/8/layout/pyramid2"/>
    <dgm:cxn modelId="{272DCDA7-373D-4BE0-B86E-28283BC512CD}" type="presOf" srcId="{AA1BEAAD-95D6-430F-9285-C867220C3944}" destId="{3EA113C3-BA43-4ABC-A6D0-19A35B498BEF}" srcOrd="0" destOrd="0" presId="urn:microsoft.com/office/officeart/2005/8/layout/pyramid2"/>
    <dgm:cxn modelId="{30E27F47-BADA-455A-9FD3-F5B6655847E9}" srcId="{C00E0354-7D1E-449C-A719-B1AA4452AAD8}" destId="{AA1BEAAD-95D6-430F-9285-C867220C3944}" srcOrd="4" destOrd="0" parTransId="{97A33EE3-662C-42ED-B335-AE52BC47B213}" sibTransId="{19884051-72AE-4E15-AC68-B1D310F2815C}"/>
    <dgm:cxn modelId="{EB8FA308-5F69-455F-A6DA-DCC8393DBD7E}" srcId="{C00E0354-7D1E-449C-A719-B1AA4452AAD8}" destId="{075ED9A7-EEE3-4169-8B69-88A8496DAE31}" srcOrd="3" destOrd="0" parTransId="{FBAC750F-4756-4EA0-A2B5-EC9D470E996C}" sibTransId="{56D301CA-A42E-4D9E-949B-5735FE25619E}"/>
    <dgm:cxn modelId="{ACCB0F4D-F1A2-4980-9B30-B9C61BC2B8F3}" type="presOf" srcId="{398AB76E-EE06-4907-A369-7E020F968EBC}" destId="{C867A821-0258-4C13-BA4C-6F9E7BA29907}" srcOrd="0" destOrd="0" presId="urn:microsoft.com/office/officeart/2005/8/layout/pyramid2"/>
    <dgm:cxn modelId="{C0BBEE74-A261-4D91-AE82-9625429E2B51}" type="presOf" srcId="{075ED9A7-EEE3-4169-8B69-88A8496DAE31}" destId="{15632A85-EB5D-407F-8478-B08607F7BA6C}" srcOrd="0" destOrd="0" presId="urn:microsoft.com/office/officeart/2005/8/layout/pyramid2"/>
    <dgm:cxn modelId="{3C9A9427-9CB8-40B6-8E8D-A0ED2E6A9D20}" srcId="{C00E0354-7D1E-449C-A719-B1AA4452AAD8}" destId="{398AB76E-EE06-4907-A369-7E020F968EBC}" srcOrd="1" destOrd="0" parTransId="{65227AE9-4D03-4C30-B962-1EFBE8B731F4}" sibTransId="{93359EF1-1D14-4509-AA27-B7E1B37AA63E}"/>
    <dgm:cxn modelId="{8A58CF95-B1A8-44A1-AEEB-FBEFF26379FE}" srcId="{C00E0354-7D1E-449C-A719-B1AA4452AAD8}" destId="{F5A799C3-2DD7-491C-A09C-0A3C25C9F7BB}" srcOrd="2" destOrd="0" parTransId="{8ED26F8D-DC3C-4B58-8F24-046620B7A390}" sibTransId="{6636B019-2A04-4C0C-B3C0-702E443C6269}"/>
    <dgm:cxn modelId="{55C50416-BE57-4BB4-B6FC-1EA0DF1379C7}" type="presParOf" srcId="{DD056309-1E10-4EA3-8D93-BC4B30A09C27}" destId="{9707D853-64B4-4282-9C59-9F012F32CDE4}" srcOrd="0" destOrd="0" presId="urn:microsoft.com/office/officeart/2005/8/layout/pyramid2"/>
    <dgm:cxn modelId="{2D308B36-29C2-427E-A22A-4568A42FC4CA}" type="presParOf" srcId="{DD056309-1E10-4EA3-8D93-BC4B30A09C27}" destId="{AE8C43CA-11E4-4F54-B5F1-8A55493305B9}" srcOrd="1" destOrd="0" presId="urn:microsoft.com/office/officeart/2005/8/layout/pyramid2"/>
    <dgm:cxn modelId="{2D5AE850-B050-464B-B830-973CD947FD4B}" type="presParOf" srcId="{AE8C43CA-11E4-4F54-B5F1-8A55493305B9}" destId="{3ACFF6CB-1C66-4F19-BC72-202B5CAD481E}" srcOrd="0" destOrd="0" presId="urn:microsoft.com/office/officeart/2005/8/layout/pyramid2"/>
    <dgm:cxn modelId="{4B8FA7C8-51C6-4DA8-9583-A204FF656C08}" type="presParOf" srcId="{AE8C43CA-11E4-4F54-B5F1-8A55493305B9}" destId="{3614F677-2BD0-409C-846B-E285E7128588}" srcOrd="1" destOrd="0" presId="urn:microsoft.com/office/officeart/2005/8/layout/pyramid2"/>
    <dgm:cxn modelId="{CF0F9B1A-6C98-4FD4-A5AF-10AA81B674F3}" type="presParOf" srcId="{AE8C43CA-11E4-4F54-B5F1-8A55493305B9}" destId="{C867A821-0258-4C13-BA4C-6F9E7BA29907}" srcOrd="2" destOrd="0" presId="urn:microsoft.com/office/officeart/2005/8/layout/pyramid2"/>
    <dgm:cxn modelId="{F3CB2F5D-D82A-4045-9814-31717DBD6792}" type="presParOf" srcId="{AE8C43CA-11E4-4F54-B5F1-8A55493305B9}" destId="{188C84F0-C4C3-4E61-968E-9CB277BF65F0}" srcOrd="3" destOrd="0" presId="urn:microsoft.com/office/officeart/2005/8/layout/pyramid2"/>
    <dgm:cxn modelId="{47A6D848-DC2B-45B9-AE2C-A6E9E4A1AB60}" type="presParOf" srcId="{AE8C43CA-11E4-4F54-B5F1-8A55493305B9}" destId="{6C8ADEC3-64E6-495E-8FEC-EA431BB77C2D}" srcOrd="4" destOrd="0" presId="urn:microsoft.com/office/officeart/2005/8/layout/pyramid2"/>
    <dgm:cxn modelId="{96448AB7-FC8C-4F2E-AE2B-DED3FA014C24}" type="presParOf" srcId="{AE8C43CA-11E4-4F54-B5F1-8A55493305B9}" destId="{E8723AE8-1845-4382-8331-7A9F7F365D73}" srcOrd="5" destOrd="0" presId="urn:microsoft.com/office/officeart/2005/8/layout/pyramid2"/>
    <dgm:cxn modelId="{F0B9BA05-E663-4B65-8FD6-AAF570FF4786}" type="presParOf" srcId="{AE8C43CA-11E4-4F54-B5F1-8A55493305B9}" destId="{15632A85-EB5D-407F-8478-B08607F7BA6C}" srcOrd="6" destOrd="0" presId="urn:microsoft.com/office/officeart/2005/8/layout/pyramid2"/>
    <dgm:cxn modelId="{FAF26B58-A465-4E3B-A12B-966F0AF5DF75}" type="presParOf" srcId="{AE8C43CA-11E4-4F54-B5F1-8A55493305B9}" destId="{58082796-D907-474D-A39A-1CF6C0EE1390}" srcOrd="7" destOrd="0" presId="urn:microsoft.com/office/officeart/2005/8/layout/pyramid2"/>
    <dgm:cxn modelId="{69CCE17A-6A8E-424A-B7AB-B901263AF34B}" type="presParOf" srcId="{AE8C43CA-11E4-4F54-B5F1-8A55493305B9}" destId="{3EA113C3-BA43-4ABC-A6D0-19A35B498BEF}" srcOrd="8" destOrd="0" presId="urn:microsoft.com/office/officeart/2005/8/layout/pyramid2"/>
    <dgm:cxn modelId="{3F705346-FEBB-4E99-8CEF-6E99071475B0}" type="presParOf" srcId="{AE8C43CA-11E4-4F54-B5F1-8A55493305B9}" destId="{124E609A-CBBA-4A81-AECB-8E6FD5886F0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07D853-64B4-4282-9C59-9F012F32CDE4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FF6CB-1C66-4F19-BC72-202B5CAD481E}">
      <dsp:nvSpPr>
        <dsp:cNvPr id="0" name=""/>
        <dsp:cNvSpPr/>
      </dsp:nvSpPr>
      <dsp:spPr>
        <a:xfrm>
          <a:off x="2743199" y="406796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Principal Dancer</a:t>
          </a:r>
          <a:endParaRPr lang="en-US" sz="2300" kern="1200" dirty="0"/>
        </a:p>
      </dsp:txBody>
      <dsp:txXfrm>
        <a:off x="2743199" y="406796"/>
        <a:ext cx="2641600" cy="577849"/>
      </dsp:txXfrm>
    </dsp:sp>
    <dsp:sp modelId="{C867A821-0258-4C13-BA4C-6F9E7BA29907}">
      <dsp:nvSpPr>
        <dsp:cNvPr id="0" name=""/>
        <dsp:cNvSpPr/>
      </dsp:nvSpPr>
      <dsp:spPr>
        <a:xfrm>
          <a:off x="2743199" y="1056878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Soloist</a:t>
          </a:r>
          <a:endParaRPr lang="en-US" sz="2300" kern="1200" dirty="0"/>
        </a:p>
      </dsp:txBody>
      <dsp:txXfrm>
        <a:off x="2743199" y="1056878"/>
        <a:ext cx="2641600" cy="577849"/>
      </dsp:txXfrm>
    </dsp:sp>
    <dsp:sp modelId="{6C8ADEC3-64E6-495E-8FEC-EA431BB77C2D}">
      <dsp:nvSpPr>
        <dsp:cNvPr id="0" name=""/>
        <dsp:cNvSpPr/>
      </dsp:nvSpPr>
      <dsp:spPr>
        <a:xfrm>
          <a:off x="2743199" y="1706959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Demi</a:t>
          </a:r>
          <a:r>
            <a:rPr lang="en-US" sz="2300" kern="1200" dirty="0" smtClean="0"/>
            <a:t> Soloist</a:t>
          </a:r>
          <a:endParaRPr lang="en-US" sz="2300" kern="1200" dirty="0"/>
        </a:p>
      </dsp:txBody>
      <dsp:txXfrm>
        <a:off x="2743199" y="1706959"/>
        <a:ext cx="2641600" cy="577849"/>
      </dsp:txXfrm>
    </dsp:sp>
    <dsp:sp modelId="{15632A85-EB5D-407F-8478-B08607F7BA6C}">
      <dsp:nvSpPr>
        <dsp:cNvPr id="0" name=""/>
        <dsp:cNvSpPr/>
      </dsp:nvSpPr>
      <dsp:spPr>
        <a:xfrm>
          <a:off x="2743199" y="2357040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Corps de Ballet</a:t>
          </a:r>
          <a:endParaRPr lang="en-US" sz="2300" kern="1200" dirty="0"/>
        </a:p>
      </dsp:txBody>
      <dsp:txXfrm>
        <a:off x="2743199" y="2357040"/>
        <a:ext cx="2641600" cy="577849"/>
      </dsp:txXfrm>
    </dsp:sp>
    <dsp:sp modelId="{3EA113C3-BA43-4ABC-A6D0-19A35B498BEF}">
      <dsp:nvSpPr>
        <dsp:cNvPr id="0" name=""/>
        <dsp:cNvSpPr/>
      </dsp:nvSpPr>
      <dsp:spPr>
        <a:xfrm>
          <a:off x="2743199" y="3007121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Apprentice</a:t>
          </a:r>
          <a:endParaRPr lang="en-US" sz="2300" kern="1200" dirty="0"/>
        </a:p>
      </dsp:txBody>
      <dsp:txXfrm>
        <a:off x="2743199" y="3007121"/>
        <a:ext cx="2641600" cy="577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1F819-168B-4B63-AE53-E667264B5FCA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D728F-C1C7-48CB-A0DF-D24CA1861D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1879A58-3772-43DB-91A3-2315FA49FA5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AD26342-5DAB-473C-999D-72913E5FA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9A58-3772-43DB-91A3-2315FA49FA5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6342-5DAB-473C-999D-72913E5FA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9A58-3772-43DB-91A3-2315FA49FA5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6342-5DAB-473C-999D-72913E5FA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1879A58-3772-43DB-91A3-2315FA49FA5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6342-5DAB-473C-999D-72913E5FA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1879A58-3772-43DB-91A3-2315FA49FA5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AD26342-5DAB-473C-999D-72913E5FA9D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1879A58-3772-43DB-91A3-2315FA49FA5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AD26342-5DAB-473C-999D-72913E5FA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1879A58-3772-43DB-91A3-2315FA49FA5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AD26342-5DAB-473C-999D-72913E5FA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9A58-3772-43DB-91A3-2315FA49FA5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6342-5DAB-473C-999D-72913E5FA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1879A58-3772-43DB-91A3-2315FA49FA5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AD26342-5DAB-473C-999D-72913E5FA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1879A58-3772-43DB-91A3-2315FA49FA5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AD26342-5DAB-473C-999D-72913E5FA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1879A58-3772-43DB-91A3-2315FA49FA5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AD26342-5DAB-473C-999D-72913E5FA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1879A58-3772-43DB-91A3-2315FA49FA5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AD26342-5DAB-473C-999D-72913E5FA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uvm.edu/%7Eclassics/slides/a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143000"/>
            <a:ext cx="3429000" cy="51435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762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Ballet </a:t>
            </a:r>
            <a:r>
              <a:rPr lang="en-US" b="1" dirty="0" err="1" smtClean="0"/>
              <a:t>Comique</a:t>
            </a:r>
            <a:r>
              <a:rPr lang="en-US" b="1" dirty="0" smtClean="0"/>
              <a:t> de la </a:t>
            </a:r>
            <a:r>
              <a:rPr lang="en-US" b="1" dirty="0" err="1" smtClean="0"/>
              <a:t>Reine</a:t>
            </a:r>
            <a:r>
              <a:rPr lang="en-US" b="1" dirty="0" smtClean="0"/>
              <a:t>                                King Louis the XIV</a:t>
            </a:r>
            <a:endParaRPr lang="en-US" dirty="0"/>
          </a:p>
        </p:txBody>
      </p:sp>
      <p:pic>
        <p:nvPicPr>
          <p:cNvPr id="5" name="Picture 10" descr="http://www.examiner.com/images/blog/wysiwyg/image/the_first_bal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3429000" cy="48482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43400" y="304800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2954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The </a:t>
            </a:r>
            <a:r>
              <a:rPr lang="en-US" sz="2400" dirty="0" err="1" smtClean="0"/>
              <a:t>Academie</a:t>
            </a:r>
            <a:r>
              <a:rPr lang="en-US" sz="2400" dirty="0" smtClean="0"/>
              <a:t> Royale de la </a:t>
            </a:r>
            <a:r>
              <a:rPr lang="en-US" sz="2400" dirty="0" err="1" smtClean="0"/>
              <a:t>Musique</a:t>
            </a:r>
            <a:r>
              <a:rPr lang="en-US" sz="2400" dirty="0" smtClean="0"/>
              <a:t> became known as the Paris Opera Ballet in the next century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The World’s oldest ballet company.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The Paris Opera produced the first prima ballerina:  Mlle de la Fontaine.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Claude “Jean” </a:t>
            </a:r>
            <a:r>
              <a:rPr lang="en-US" sz="2400" dirty="0" err="1" smtClean="0"/>
              <a:t>Balon</a:t>
            </a:r>
            <a:r>
              <a:rPr lang="en-US" sz="2400" dirty="0" smtClean="0"/>
              <a:t> was another noted dancer during this era.  He was known for his grand jumps.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64128" y="457200"/>
            <a:ext cx="671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Paris Opera Ballet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600200"/>
            <a:ext cx="784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Dancers expanded their technique by adding beats, turns, and leg extensions.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Ballet themes moved from mythological to realistic with humanistic elements.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64128" y="457200"/>
            <a:ext cx="671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Ballet in the latter 18</a:t>
            </a:r>
            <a:r>
              <a:rPr lang="en-US" sz="3200" b="1" baseline="30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Century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990600"/>
            <a:ext cx="891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Early mid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Female dancers took on the leading roles, and appeared as winged, ethereal beings such as sylphs who could fly or </a:t>
            </a:r>
            <a:r>
              <a:rPr lang="en-US" sz="2400" dirty="0" err="1" smtClean="0"/>
              <a:t>naids</a:t>
            </a:r>
            <a:r>
              <a:rPr lang="en-US" sz="2400" dirty="0" smtClean="0"/>
              <a:t> from under the sea.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They would rise onto the tips of their toes, enhancing the ballerinas’ ethereal quality.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228600"/>
            <a:ext cx="671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Romantic Ballet Era </a:t>
            </a:r>
          </a:p>
        </p:txBody>
      </p:sp>
      <p:pic>
        <p:nvPicPr>
          <p:cNvPr id="4" name="Picture 3" descr="http://www.dance-enthusiast.com/images/taglion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733800"/>
            <a:ext cx="2228961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371600"/>
            <a:ext cx="807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Famous ballerina during this period.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Danced with the Paris Opera Ballet and is most known for her work on the ballet:  </a:t>
            </a:r>
            <a:r>
              <a:rPr lang="en-US" sz="2400" b="1" dirty="0" smtClean="0"/>
              <a:t>La </a:t>
            </a:r>
            <a:r>
              <a:rPr lang="en-US" sz="2400" b="1" dirty="0" err="1" smtClean="0"/>
              <a:t>Sylphide</a:t>
            </a:r>
            <a:r>
              <a:rPr lang="en-US" sz="2400" dirty="0" smtClean="0"/>
              <a:t>.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She transformed ballet with her use of </a:t>
            </a:r>
            <a:r>
              <a:rPr lang="en-US" sz="2400" dirty="0" err="1" smtClean="0"/>
              <a:t>pointe</a:t>
            </a:r>
            <a:r>
              <a:rPr lang="en-US" sz="2400" dirty="0" smtClean="0"/>
              <a:t> shoes.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She became so famous that fans bought a pair of her </a:t>
            </a:r>
            <a:r>
              <a:rPr lang="en-US" sz="2400" dirty="0" err="1" smtClean="0"/>
              <a:t>pointe</a:t>
            </a:r>
            <a:r>
              <a:rPr lang="en-US" sz="2400" dirty="0" smtClean="0"/>
              <a:t> shoes and then put them into a sauce, which they ate.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64128" y="457200"/>
            <a:ext cx="671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Marie </a:t>
            </a:r>
            <a:r>
              <a:rPr lang="en-US" sz="3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Taglioni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abiesboutique.com/UserFiles/Image/pointe%20sh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057400"/>
            <a:ext cx="4381500" cy="3076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838200"/>
            <a:ext cx="671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Modern Day Pointe Shoes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25689"/>
            <a:ext cx="91440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/>
              <a:t>  </a:t>
            </a:r>
            <a:r>
              <a:rPr lang="en-US" sz="2000" dirty="0" smtClean="0"/>
              <a:t>A two act form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  A plot centered on love or a love triangle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  Dramatic action of characters, characters were both realistic and fantastic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  Characters were supported by a dancing chorus, or </a:t>
            </a:r>
            <a:r>
              <a:rPr lang="en-US" sz="2000" b="1" u="sng" dirty="0" smtClean="0"/>
              <a:t>corps de ballet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  The music supported the setting of the mood.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   Typical costumes for females incorporated wings, long filmy skirts,  and </a:t>
            </a:r>
            <a:r>
              <a:rPr lang="en-US" sz="2000" dirty="0" err="1" smtClean="0"/>
              <a:t>pointe</a:t>
            </a:r>
            <a:r>
              <a:rPr lang="en-US" sz="2000" dirty="0" smtClean="0"/>
              <a:t> shoes.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  Famous ballets of this era were </a:t>
            </a:r>
            <a:r>
              <a:rPr lang="en-US" sz="2000" b="1" dirty="0" smtClean="0"/>
              <a:t>La </a:t>
            </a:r>
            <a:r>
              <a:rPr lang="en-US" sz="2000" b="1" dirty="0" err="1" smtClean="0"/>
              <a:t>Sylphide</a:t>
            </a:r>
            <a:r>
              <a:rPr lang="en-US" sz="2000" b="1" dirty="0" smtClean="0"/>
              <a:t>, Giselle, Pas de </a:t>
            </a:r>
            <a:r>
              <a:rPr lang="en-US" sz="2000" b="1" dirty="0" err="1" smtClean="0"/>
              <a:t>Quatre</a:t>
            </a:r>
            <a:r>
              <a:rPr lang="en-US" sz="2000" b="1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228600"/>
            <a:ext cx="671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Elements of Romantic Ballet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(during Romantic Period)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graphics8.nytimes.com/images/2006/06/19/arts/Giselle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31080"/>
            <a:ext cx="4343400" cy="2026920"/>
          </a:xfrm>
          <a:prstGeom prst="rect">
            <a:avLst/>
          </a:prstGeom>
          <a:noFill/>
        </p:spPr>
      </p:pic>
      <p:pic>
        <p:nvPicPr>
          <p:cNvPr id="30724" name="Picture 4" descr="http://michaelminn.net/andros/history/pas_de_quatre/pas_de_quat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2362200" cy="2735179"/>
          </a:xfrm>
          <a:prstGeom prst="rect">
            <a:avLst/>
          </a:prstGeom>
          <a:noFill/>
        </p:spPr>
      </p:pic>
      <p:pic>
        <p:nvPicPr>
          <p:cNvPr id="30728" name="Picture 8" descr="http://www.bolshoimoscow.com/photos_info/perfomance/stanislavsky_ball_quatre_tanze/1309866265__mg_5771kluhk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52400"/>
            <a:ext cx="4124325" cy="2828925"/>
          </a:xfrm>
          <a:prstGeom prst="rect">
            <a:avLst/>
          </a:prstGeom>
          <a:noFill/>
        </p:spPr>
      </p:pic>
      <p:pic>
        <p:nvPicPr>
          <p:cNvPr id="30730" name="Picture 10" descr="http://www.ballet.co.uk/images/enb/jr_les_sylphides_agnes_oaks_thomas_edur_elena_glurdjize_sylphs_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124200"/>
            <a:ext cx="3543300" cy="24873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96751" y="990600"/>
            <a:ext cx="2747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Pas de </a:t>
            </a:r>
            <a:r>
              <a:rPr lang="en-US" sz="3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Quatre</a:t>
            </a:r>
            <a:endParaRPr lang="en-US" sz="32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733800"/>
            <a:ext cx="671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Les </a:t>
            </a:r>
            <a:r>
              <a:rPr lang="en-US" sz="3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Sylphide</a:t>
            </a:r>
            <a:endParaRPr lang="en-US" sz="32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1" y="5867400"/>
            <a:ext cx="281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Giselle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66800"/>
            <a:ext cx="8839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Occurred in last half of the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in Russia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Ballet Technique becomes more specialized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The Classical tutu is introduced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Pointe shoes an absolute must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Hair Slicked back in a bun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Ballets told stories (fairy tales)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err="1" smtClean="0"/>
              <a:t>Coppelia</a:t>
            </a:r>
            <a:r>
              <a:rPr lang="en-US" sz="2400" b="1" dirty="0" smtClean="0"/>
              <a:t>, The Sleeping Beauty, The Nutcracker, Swan Lake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A hierarchy of dancers, character dances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A </a:t>
            </a:r>
            <a:r>
              <a:rPr lang="en-US" sz="2400" b="1" dirty="0" err="1" smtClean="0"/>
              <a:t>grande</a:t>
            </a:r>
            <a:r>
              <a:rPr lang="en-US" sz="2400" b="1" dirty="0" smtClean="0"/>
              <a:t> pas de </a:t>
            </a:r>
            <a:r>
              <a:rPr lang="en-US" sz="2400" b="1" dirty="0" err="1" smtClean="0"/>
              <a:t>deux</a:t>
            </a:r>
            <a:r>
              <a:rPr lang="en-US" sz="2400" b="1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3400" y="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Classical Ballet 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97593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Born in France, but was a famous dancer and choreographer in St. Petersburg, Russia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  Famous ballets include:  </a:t>
            </a:r>
            <a:r>
              <a:rPr lang="en-US" sz="2000" b="1" dirty="0" smtClean="0"/>
              <a:t>Don Quixote, La </a:t>
            </a:r>
            <a:r>
              <a:rPr lang="en-US" sz="2000" b="1" dirty="0" err="1" smtClean="0"/>
              <a:t>Bayadere</a:t>
            </a:r>
            <a:r>
              <a:rPr lang="en-US" sz="2000" b="1" dirty="0" smtClean="0"/>
              <a:t>, The Sleeping Beauty, Cinderella and Swan Lake.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Marius </a:t>
            </a:r>
            <a:r>
              <a:rPr lang="en-US" sz="3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Petipa</a:t>
            </a:r>
            <a:endParaRPr lang="en-US" sz="32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352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Enrico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Cecchetti</a:t>
            </a:r>
            <a:endParaRPr lang="en-US" sz="32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267200"/>
            <a:ext cx="708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 Italian, worked under </a:t>
            </a:r>
            <a:r>
              <a:rPr lang="en-US" sz="2000" dirty="0" err="1" smtClean="0"/>
              <a:t>Petipa</a:t>
            </a:r>
            <a:r>
              <a:rPr lang="en-US" sz="2000" dirty="0" smtClean="0"/>
              <a:t> and is known for the development of a daily ballet curriculum as he created a logical progression of class exercises.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Classical Ballet </a:t>
            </a:r>
          </a:p>
        </p:txBody>
      </p:sp>
      <p:pic>
        <p:nvPicPr>
          <p:cNvPr id="1026" name="Picture 2" descr="http://www.ahmansontheatertickets.com/images/Swan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3133725" cy="3133726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Tfobtnzq2UWNA4NuaKN2xKqpNJayUhX-iDGSiCnYGMMik_o8pfhYvqnCftU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71600"/>
            <a:ext cx="2133600" cy="2133601"/>
          </a:xfrm>
          <a:prstGeom prst="rect">
            <a:avLst/>
          </a:prstGeom>
          <a:noFill/>
        </p:spPr>
      </p:pic>
      <p:pic>
        <p:nvPicPr>
          <p:cNvPr id="1032" name="Picture 8" descr="http://seattletimes.nwsource.com/ABPub/2011/11/27/2016875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62400"/>
            <a:ext cx="3962400" cy="2523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229600" cy="1399032"/>
          </a:xfrm>
        </p:spPr>
        <p:txBody>
          <a:bodyPr/>
          <a:lstStyle/>
          <a:p>
            <a:pPr algn="ctr"/>
            <a:r>
              <a:rPr lang="en-US" dirty="0" smtClean="0"/>
              <a:t>Ballet History</a:t>
            </a:r>
            <a:endParaRPr lang="en-US" dirty="0"/>
          </a:p>
        </p:txBody>
      </p:sp>
      <p:pic>
        <p:nvPicPr>
          <p:cNvPr id="17483" name="Picture 75" descr="http://www.wga.hu/art/r/rabel/ballet2.jpg"/>
          <p:cNvPicPr>
            <a:picLocks noChangeAspect="1" noChangeArrowheads="1"/>
          </p:cNvPicPr>
          <p:nvPr/>
        </p:nvPicPr>
        <p:blipFill>
          <a:blip r:embed="rId2" cstate="print"/>
          <a:srcRect b="17685"/>
          <a:stretch>
            <a:fillRect/>
          </a:stretch>
        </p:blipFill>
        <p:spPr bwMode="auto">
          <a:xfrm>
            <a:off x="0" y="0"/>
            <a:ext cx="3886200" cy="2819400"/>
          </a:xfrm>
          <a:prstGeom prst="rect">
            <a:avLst/>
          </a:prstGeom>
          <a:noFill/>
        </p:spPr>
      </p:pic>
      <p:pic>
        <p:nvPicPr>
          <p:cNvPr id="17485" name="Picture 77" descr="http://t0.gstatic.com/images?q=tbn:ANd9GcSdDw7IeN9-PGnuWUEt7Nim3ONR90SnKBE_CFg1k2yowvdzc-oSoNVvt3ch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191000"/>
            <a:ext cx="1714500" cy="2667000"/>
          </a:xfrm>
          <a:prstGeom prst="rect">
            <a:avLst/>
          </a:prstGeom>
          <a:noFill/>
        </p:spPr>
      </p:pic>
      <p:pic>
        <p:nvPicPr>
          <p:cNvPr id="17487" name="Picture 79" descr="http://www.russia-ic.com/img/ill/theatre-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95800"/>
            <a:ext cx="2895600" cy="2171701"/>
          </a:xfrm>
          <a:prstGeom prst="rect">
            <a:avLst/>
          </a:prstGeom>
          <a:noFill/>
        </p:spPr>
      </p:pic>
      <p:sp>
        <p:nvSpPr>
          <p:cNvPr id="17489" name="AutoShape 81" descr="data:image/jpeg;base64,/9j/4AAQSkZJRgABAQAAAQABAAD/2wCEAAkGBhQSERUUExMWFRUWGRsYGBgYGBkYFxoYGBoYGh0bFxkYHCYfFxwjGRcYHy8gIycpLCwsGB8xNTAqNSYrLCkBCQoKDgwOGg8PGiwkHyQsLCwsLywsLCwsLCwsLCwsLC8sLCwsLCwsLCwqLCwsLCwsLywsLCksLCwsLCwsKSwsLP/AABEIALQA8AMBIgACEQEDEQH/xAAbAAACAgMBAAAAAAAAAAAAAAAEBQMGAAECB//EAD4QAAECBAMFBwIEBQMEAwAAAAECEQADITEEEkEFIlFhcQYTgZGhsfAywUJS0eEUI2KC8RUzchZzkqIHJEP/xAAaAQADAQEBAQAAAAAAAAAAAAABAgMEAAUG/8QAKxEAAgICAgEDAwQCAwAAAAAAAAECEQMhEjFBBCJRMmHwE3GB8bHhFKHR/9oADAMBAAIRAxEAPwCo7bw6ZZGV3Ny5rRqdedqQknuanQD7CG+1c2bKR6+8LJ4sBr5UtHmQetmldkGHnZVU+edoZS8Uczua9LaVNYAkoy/UBx59InlsSxIark/eDLb0Asmz8QrIygWV51Da3qR6xLNm5DQvrwof1hbhseghn+kAVNmFuYo/J45xuIKSz0tU8HofM24wkjkrGOzpQmqKtWsSBcgO+oBd4YowhVut9RU5zO4SXURyLpS7AMdYq+D2iyjQFnLPQlqE9LecN5mJWUkchYsSAOOtLCwcm8Z52nReO0FzEZQUsVJoBlLgVY5cwANNbVgdEogEkJId94EFtXCacX66CF6torDsk0bXMadHHrBWAxmcMf0bXjpFI2uyM9hwxbsRLQKPWmjvexDV8YkRjB/a7h6+QesAzN7ed+CuHRRY8eXnEyFMxqwOlqeDRZERtKk5xmSHc6sOtCK6ecOJk8BHdtVqt7AcvtFdkyxlLLDkvVx9g2kMkYg5mNXDPy+7x00+Ogwq9nclwynal6Et8a/GOJWJylx+vNvPR9IixGJJdrAMHPOtrARDLOuZz8r6QiuhnVkpluCouw9/nykBYieAGvwpBGJxKQAm5JducKMTMI+uj+/Hj4Qo6XkAxAdbmoFNG+O/lGIRuhgXJblZ38hHSA5uCA9RQPyo7V6wJNmM/EP509Iqt6O6NTGBpalTV2FWJFiat+kDzFFRIcl+dYKVLpzAOrjTzJs3ONy5WUufqFXo4Ab708IZNIV7RvASHSSLBK1niQkC3hDFGBKUgMHNiCSG4i2kRIkFIYMHABd6ipU/9wAbVoPxe0ksBUF6mzuGBp/lmjpOzkqIpOFUHATYXIp71v6eQc4kLAoaHlVq38IOk41FszEkuMrUayXNKctYWDDJBYl2DgBurcAatcxJbZR6WhfMlO5NT0sBzNT8Ebw8sOaUt89oJxSAkZfxEVL+Jr40+8DYahLv7c69YqnaJtbHWLnjIk2UzmreA5UUfKOZa0ukihAGrWY3Z+TtaMEo92ScrBqm2ZrVuQ4oLcaxFhkficcOfy0RtUU4sBxKyeFa06wrnBjX5eDkJcZnfSA8Tfm7NFI60BkJqLU1pE0k7hcO5Hp/mNkkADl8/wAxwZlKau9Da+msN2KdTJ4AfwpyFwesd5qVralOn2gQpcPWwr94nQrw/SkFoFkQQx4h/n6RYMDtFIqpNCKksR40/pFbwhltmdqC5626xIJyicoBLmguTyAv4CEnj5jKdDmfic4dJD0u4N9fFrRxgVlBJKurgDeGgq5q3rCyW6nIqGalD569ImQljqah+LcgfWAoVoR7H6Z2ZilqmvGJAp2e6dQ3sOMKET2UCnXgzUs3hDiUARz51t8HGBdA4k2FIcBtaua+cOkzSB6dP0hJhgczVPR3fk0F4DErxJXLlFlKofqEtCE/jmMRmO8TlrUDmIq9Rs6EHN0ifEJAQW83v5wrXiy5HXwHhr1hztbZyJErNIxClZEsoTahawPwhbEPyfSK3jCVZ1oDhQoRvCwsdaxPT3Et+m4tcgiZhCkhUxYSvJnq5cGlndRFSahqdAl2rjpiFlCzUXFOMW3ZOKM2UiYllFKlIUhI3kk2qScqWq7OonmYUbe2cFLWEbxJAIAckginUikZ4ZalUj1MmCLhyj/YPs4AhwAAqz2av7RHisPvZQzkgnoAX9YmwimSgvlSARvNSxq1rRufNQpSFS1BQNCUvSo5Vr940p7PLcSCyco1UHfmx0NKj48YCXGbdBdJNyGYn2VyeJZeEWo5kineJrQBzvJHNT6CG+E2OliVE0WSEh2VlBbfsyiRYuX0eO8haaVs42dsyZMy7rAOsqynJvKFyB/WmlTUQ0/0oywVkSgkUchlFRG8My6ch1sYsez5qThh3UxI/lnOsmiXXnJUNA1+QalIp+1cTKmFJCzMVUlbFsqhu5QSAmjlgkEOxJic4ufXRaEo4rtbEu0UhUwqSwBDMApmZiA6U0NiOtY1sjC98pQXTKHKq0uGHzSD5uGyhZauSmgLBwWvCrCTlEEJWpRLlYAZzc1BtRmo9OEP4ohOuVne1JKf/wAySA+jCpp935wuQdNcz+DUPRoZTi9xUpo1gHJ6sAPlIEmos2tBQu1C3G4f0F4aOlQvbD5awAkZnKjYmpFSeljGbNXnJSSEuHDEuCbvwDawMEBwmz3cbzgAku4u9jEMtQcO9KWzWPAa384k0OgXMAG1JLn9NIExAqTqaj9uIjaZwc9I4VMz6xZIQj7yjn9miHvfj8YxqkC8Y/SHSQJI6SpqGn+OUdS1ZqCIFH0jQnqsFZRZhR/K9YehVTexivZqkjMR5lvSsGbJ2gmWrKQUkkbzEqy6gEFqEJV9JLihDQok7OKgXc1oCWHjG5OGCFqzD6bVcONeDRPTtNmhrjUkq/P2PQNp7FRPlhchedYbee9HyqU1zpmtTiYqdQqrhVQXDEcRyr5Qw2DtsyZgJqk0UOIvxuDUR6JM2VJnpUVy0kkMSUgqoxDvw86s7RHcNPo7Wba7PM8Ph6h2FeHpDSWsNdVOjWueHSDNtbMlS1KADZXbKarJTbKSTlCksHIuoB6CBpuypktnQSDrQg1a+lSL8RB7JOLiEYeWSoZRXr4UccSBTjD/ALCJUmQsFI/3FoBbeUKLObjvLLchCPB4JayEhGcmwFSCK3BAa4JeldYumx9kGVhckwsvMV00JZgCLsAPOFyuoUX9LandFQ7UyElJlyk93lAQhLByta1TJgII3S5SSoEuwq0ATJWSWlLtlDcqXqPvDSfnExXeJXmJNVAuoPusdA34bwBj5KgF505EkEBwXU4bUACtOMdj0qbKZ05u4x0R7Kw4SsrQvKwU5ByjSjsQehp5QbIxKEkkArH9IDEuHAzEZhoTX6qBqxDK2ihkHMDmFixqBvII1sSPGziO9sYpJyISQzkFrBORShXq3OM2VW3Zpw9JL5/Pz4K7tOfN7/vlCii7UsmrAi1KxtS052rUukg0NCzjR6eR5wzxSeBBSoO12P7P5OIRMUKTmZh/du8eo9W4xTDNTivlD58csTa7T/yWyZMEtMtIUledZSsBQrnSoCru7Eh2fhWIhtDMkF2W6kTmbMSCU5izPYOdW4wvm4Ud5LKQA5DEJHIpY60q8cK2YlJmZgXygs5vmIo1ra/eNMXSpnnS3/j8+4dtGeScspQAmCqUk6kZkBVCUlRdvDjHeBwGUhSQVMasWHMqFCRRuDG0SYHDpKU5EpQ7OQ12oKC5ZR5NDTAbOX3inDoNSkjqzKsDexieSd9aOhD52LO080jKtNAsVTcsxSK8HD8w0JtmYJSwSlgH1Lbovm5BnYesWjtJs8kFamG6EgMSGFTaF2zZLyg5ACiosG0618+UdF+0WcfcB4jDAqDFQD2cKsC3sa9YGxezwkS7qJXluGqL3DFxr56Q5xezWYpYBIoBxsCbl9YVbSP/ANfOAkZSHIFXzBi55U8PGGiI1Qtxs45yz7tSPEa8gHiTZ6CWVoC9OCiT7NAktBUCG3pnmyiXPTKIY7JxLS1pNMqnOvIA8PakGWkFIqJSRBUujPxiBMwFT3DmOlzK0Dgdbn/HpF3vQWlYVhsOogNfWoHveIcUW0YjT08v1hjg2IFHcvQszUanGM2vgCzi5q3H04RnjP30y04ezQkCoJw+HzqDuwckipA5cawLJllSwnW3zyiwd1kSQAGYUqDTUghzQkEjSL5Z8ejPhx8tvwSzcciSnuykE1IXLNDzL1SXqRARVupIcpI5A+l/frEU87rs458hY9Uv/wCMC4XEBKlJ/CbcvlvCEhBVyXY+WUnSfQxkzhHq/ZnaMufJTdK0skqCSLMGJ1PC/wBh5RhMNmJKdK6M7OL3rD3ZW1zKKkzCcqgBlFUqBNQxICQXc2/QTSehIXFc0WLaqlyp6SkpIckuwJAO9mAAZBSOYcEguAQylz0rA7qYlSSAru1gFgC6gAS4IYpe7KKqOTFX2ptmUkLkpHe5w5nFW8CzMkci7qNToGDwokYlaSneIIsXqGHGG4qlQssrk7Z6vsnGoCM8xac6mBdhlH4UhIohLBw7PrpBuI21ICQRMS5D6g66Ef0n40V7s/OExAsVIq4DUUC3N8oAv+ERZcFkTTIkZjXdB4uqoqW94yyx27bNUMvFUv7FY7yal+5KU0UVrcOAoEJCblyAK0qeEVXFSFrORIWWKhlIcZUlhkNW0DHg1HcMe1HbRaJpIr+HLoSpyE/2pCi9fWFOzO1gRORMUkpzqKzL/CoEKSvKo6VG6a26w6xOtLRXF6mk3dPwKB2dXMUP5gykFTpSCtKktQgMQTZy1o4xuAmS8hcKtmYVQouMqgehPjYRddqTpahKUkhQW6klKd4WAUU0J3XGtSQLuA9n9nDNmzHWBlJcgO5PjQaFjCZKWjRimpR5+WVXDqcEQJiJRJrd6G19OQ/SHO1NkrkYrIpASlZ3GJKDQAsetSKEQBtCWQFAs7OKX6ennGVXCej05JZcJNs+YZmGAUWMlbAlqBsyQdabwGmmkGYmUlJmKFhkoWNwpRaK/s3F76kqLBZY+D5T6s/DxizY7Cj+J7modSb00b2jY+/z7Hz7VNhmzcJugEgfSGUAQTdmNrgB714mHuz5KmOdTvwZnpWhcE/bjASMFnI0QQXeqTdwfykGDp2LlIoaa2J9ANIzORRRbFHbCeEISh3Jqri1KeLxHs2WkSkaln0vfXw8oF7QY5EwOmwOoYuWJdtKawJh9plW4k5aXGpA5VJ1YcIun7bJpNypGsZtRRmLQhAZAuRm3uookdYVKmkYWYFMFZudRuv0aJZq8k1YYgUzDQlqEWINqhjrEG15wXkSg1UKg0ACeJ4c205w0W7XwNOEVF/JmBSkTkgFgmWyjUnMzqoDeMwv+7NANFWI0Y1Jv68fIaQvKpADUzF+oH6PHOIBCiQ7kH1Na+fnD1bM7ehNLlZW5e5iX+BUpW6nzYXe8bkLKrp0dxYX+p+cWTHyUkASxQAZSxOg3n46cRwjp5HFmmGPmtFckHdyg81cAINlTHDahI6wFjcP3ayH08/2iTDq3TSvGBJJq0d06OMSjIpMwUYsfHVoYTVZpfK4oR4hyw6giE+NVmp4/pDTZi3kjxFj7gx01UU2DG/c0gBR/lqf8p8wS3oSIBlivVoOnpZCwbNQ8+EASfqjTDpmeb2ixSp/dJqHduVwC4PgRAE7EOp+Oju1S1dYGmuFOXL8fnBo6Sc5AArYMHJ8LkwIxoXJJPSJ5aq/LxYNkYAzDnUkGuVLmjgVJFzwAa5c0EHdnexJUAqee7eyKBZYcD9Pvyi1SxhsKhkFIU5BCTmIYPvKuTe1KeIWdyVIWDUZcmrIUYGaGVIlpzIOqbJUFAhIFt5lEX6PFgw+KHdKmEhwhstmcVIHBTAjgIG7PbQ7yYWSrKAQFEMFMX3Xtrx5mIO0WzUCWTLATMUDUVKsxcu51GrOfCI0o6Lc3L3M8+x6TNngKLC5I/Mv1+lh4QNttGSYmuZOXhwNacSS8MJ+CLpCmCiAxDuSQn6iNAB4DrCTaqJ2d5gJyi4OYMX1HHjaNEHaonlxuFfcuXY2cmYFyzlzoKZiSaqagJFd0pUpKvy7xh8vZ65UxSpU8EKNHYpJ/pL1L0IBo45x5fsvay5MzvEs9HBDpKQQSCOFB5CHmO7WfxCQlBmItug7oAYgBT5iAwbpEZbWzRCL5JRLVO7VpzdxipIWKO1WOgKVMQpmNDr4RBtfs9KmS88nvSC9spSks+VSFMsdBZ3tFPwiiZgVevHwq594b4raCpJJSoE5aozE5mdswSBZnd35xgbXLR7kMLjC0/8AZW9pYDu5hGZLggUNK6F6jxh1sbHqXPl94CVOlJe9KMT5ekKMdjlT6qazD7NBCJwCyoXSa0ZyHFB5Rot6TPPywTi2vsz0fFz0ykmYpRSz3CQbW1J6x5ztfbU5bkrUpzewA1CE6dYaHHpmDfIrf1Nau0ATACwFQTZqs70404sOsdDFw32ZVlU9dA2EVuqFTUO994a+UN8DghlCgd43NKBiSK3LfHivKlLMylC9db8zpSLXsbBhckmpLu9WDMHIIa4NOEPPaFXtdoC23hkEhfeBiwUBcc+jfaEuEBmz5pFnygcQS7W0AHnDXHYFRmMRRIJbrWvg58oH7N4Rk51KSB3qncH8JTVtbjhD4tRpsWTcnYzwfZ4KGYh94MQSgka/UmopcNBa9iyg/dqZaHK0rNmUAFIOVlPmSyRW9C0CYmcpX+0oMFAJVTMHrlSS9zVmYgaQH/1CoomIyPNVurUuqgA7bptUmxFU2rEuEnJ8nou8kIxTjHYuRswoQoKZy9iDTiGueD8Yn2VjKMoKLNYe/AQSqUtai9A/MP8AqLwsw89QXSo1HifIxFPknZq1FriF7W2eJqgoUMJcVLMktyfwtWGs/bwTRMtjxNvIVgFGadMrvEgk0AcAEsBwAB9Y0YU19XRlzyT+jsXyZJJAu/8AiGEgsBl9v3taIpkpKCS5Gg8f2o/OO5M8OORNOHI+kUyL4JYn86Z3tGSFBQ0BAHS1H518YTok5VsatqLeBh3jZgSgczp0JgOYQpi97NW/Brw2KVIGaNsYbK2N/EON45SGZLglRIYlwB56GLFg8EcNO3BKQiu6G71QCWUM5vvDpU3aDdl7CUmWlKN1JKfxllBaA6syWKg26lwKk8Ie/wCjSlLzpSXqmrl0uCwJqxZ/OH32ZW10V5cqYoiZNckgKsyQEpyBhzHR31jeztmGaoksA+8bAPU+Qcw+2lKzOBVyNdbACgLdftDLZeBSgJQBSpVwolRc9SB4MNIDdLQErM2NPTnRlSEpYlmskIU1tWDnrBk5HeTQzEsBxYLCxrc5QIS9n5xmFLtUTFaOUEvUO/0pA8eUWTBymmrzf0/+hangT5xNqmWW0VWbsVMwErDKdQzflLlieA0JDEFiNIq+PkELMpQYue7JKU0cskrJqVBmLZVfiZ3HquJ2UlOYkliTagOYuC+rKDxWe0mAUSgCSmYUElnCVh7mWo6sn6TdjegikWmI2zzWdsgTMyUnJMBbKoFFdUkH6FPofAwuw6VS1FC0ZVChBuD9v3j0jtH2dK5Inygc8pLL/MpFwVAVzJDeAVwqok4VONlBFBPSNxWik/lVy6W9IElcSuLLxkmVvC4wAs3kHhtPx8lX0hbtV0hjobqetYr85OWYpJDKFCDoReD8NVI+VjBkxpO2fQYM7apPQvxGKKSAqpFtPE8bQXhakBhUkHxDiAtsSi4JGv2+/wBoOlHKpNBugGtiWAeLtXFNdnnzkoSkpdEScToQfDj9zDPBoOcZgKgg8behtC5U0JVnehchnd+TwVIxVvFhrpT0eKy2YI0th2yNnZ5qlKFHAAGvrzbm8M9o5kMlJKUvUIIZkgPXVnubnwAk2XKyS8xNTZvU0+NEWIm55xBYhMtv/LKT108oh2x3LQom7ZmElByqFUhWViz6nS1YC2HiQc0pQdGcr4EZgPMHKKCsSql1JNGrwahc+sCbKxeXPlGZ1pelWSDQHRyakuwTzjTBJdIg5N7bLSnEDLlcJIBL33SCCUr/AAuw4DThFTMhWYqDt+YlyeNdS58HhziVZ1SwAGWwJsWBrl6+/GJsWliZbMEggDTKXNOGhPFoi1wlryak+cKfgUbS7REgCXugm/4uYPAVeAtn4wd4xoHbws3zhA2JwpFg405k6X8fCJcNhLqpx43+ax3DHGGgwnkcrLRiNiIWl2NRmFQnx1al6fssn4QSljdyrQxCrCmrO2bXgXdonwG21SkgNnSmjUs5ND4q8+UO0bHTiArPuoYsP6moHDsBckaKGsY4ucXT6NcnCStfUU7aM8GiWIOnzSFClEKLahj+8WDbeyFSGGfcJZNFZrBwSUgEBgOjUDwkVIJLuxPH9RHp4qrXR5ua296Zi5zm/wCz8IY9lpcpc5InKKEA0YEuaAJDVclqitHhXla/7fHiTC0YipcU4sf2iqpaJbkj29EslOVLBinLlahG6QDqAo+GaJ8pKiEBgXoANT5/DCfBzO7ly3YKrc1AzEorRiBlBam4IP70KDpfMaB3Hm1CBd4UhdhEjD5ls9EuX519h94zEK/kzCKFRRLHSYoD2jeHlbqsv5WHR7/OJjjaAKcOWuFoI/tCm9YR9lUQbBlET5SXSEENlzbz1SxTwa1vqVe4s2LVkmKJD19/8xWEYUCciaoDKJqCMoBWVry1VmowASyRU1y2i47WkvlVz+e0K+9jN61+fiJAjMAkmhpahS1L2vFR7QyCv6hmVLSciSrL/MH4klrtrwJi3YFbpHIt78+Lwt7R4B0KUm6fYvRmIv8AvHLsR9AeEIKCq6ilLpBzOrKFKRwLpUa6guIouOwgkYkql0SWXL93DWOrc4tvZNCkzFoz50UKCQXUEgJSX/NVQUAwDtSjc7V2S7oSxUhgkEM6mclhYOqphvGhZKmU3t3sNJSnEIDZmLpsQoFuho3jFawC3SPHw4uOVXj0DtRs9RwiZctJURMBUlIqAkKuB/UoV/R487lnIpRyvQE6Es7kULtuu/GBPHzjRq9N6l45b6CsVKzBizirfNIX4iaTzt0Hwe0FTllKygjgoAZhQ1GoLVBDtQwFMO+RpQjyNPfWIYouL4s3etcckFlj+xxPFRSgo9a+donw8wuOHT2gdSatXX5b54RF3rB3jTVo8q6LCnahvXgGfp4RiMeRmIq4Y9H6D4IRSsQ7s/v96wXLxNDcv5/vE3Gh1IIxswb2lG4B7sOER7O2coyXABP1EasapfwBPGsBYvEOm/E/p946Vi3QlDBkgMagg8XB1tXnD06BY27xa0hb7qWAuz2dvR+cRSseO9clwXB6EM5PrC9GIowsBXra3EPcxxLnFzo7Gp0HvaE43djqVVROiWFpZidQzFvTrGpQKHzJro7jxOgaD0YZaQshDBKlObkAqJFyALvqbWDQwxOw5yUCYtWZJAfKxyg2Ud0WpYOOcY5ZYp8W1v7noxxv6knYlxc1Ct5KWZXCr5SWNH/WLXhzlSCj8KQxcsagNV2chdBw5CEMzYiyd5hR3S5zAWJSwJDuDYjVg8MMNjFtl7sEJTQBTUFKhQFeb69YhmdpcH19y2K7bmv+iPacxc45Fk5VJADl94F3BP4hXhRShFexeAVLFwQ7E2Z6hwbRakzUTEqRvBQDlBYLDNvIrvWLKFKwnBBKkLU6VsM2gOh6uYr6bNKLquvBm9TiUt32IjJJDeIgfAzClegZT1qKHUajlEyAxOrE9KExxPltMfiPePY7PLTo9F2VtdE2SC6TMBCVVdVvq3qkHnXTSLDgUHI5L2Sm9tTyr7c4807PTVKmJl1IJpwGr89THpOHmgqQA4ABUALFIoK2fMxartprNtoDST0PsAkEEClh6etoGxyd0JsM6R1fNQc6tBGGDJDatry9IjxyHCH/ADBR/tp6kxFu2Uj0Ktq5e4fMUFBuL5hVOU3SoigIqN7jFn2JOmLwqe8cryhRdncUUFZaOD48avCTaCEJAMwgS1AZqOGOpBFQCx8oP7P49AStAUSpEwqD2UlTBqOHOgcn2BbvQOL7+BxgpgqXpVw/AUp9oEE9UxS0brEKBBdq8CPpLxLiViUoud1Qo9wbv5O8L5cwd+ADV+luQv194ZLyI2ItqbQOHxyFBCpUs5pZVm3GJDmrpSpweB5DVxtSVMDLRVJFaghxq7sT434xVv8A5FnHOkJTnC3W5VQZSlJIU93Nh+fVmiPDyqS1CatAmIzlJVnSkpo6QSzFLEC4Yu1IpWhJWWHHpXUZcjJUsuKkhL1Y1oGc2jzGXI+uaqmQOP8AuXSkn1flHoie0M4mfLmSSJbKSJyWJSlSRlXQ5SA4JF2a+vm+0pau8VLTMC5aFlKFgAODlUBm4hyC3A9SY70FKtsgXhUKBygEkFaXoc11IFXomr8aPAapf4gSWNQanx+aRPg58sr3ycqH+mpzMQltAHqfhHMmsxTOA3p/mDIZX/AGZnwen3iCYvj8/S8TYiWUkhqfa8DmSYVUBmIPl4RMF5iw4eAfn0jUmQNa/OkEAkWH6fuYDaCiCYkE/eztEqwG6+A9vjxsSSo6+dIkl4Srn9DCtoZWwcsLecbC4LMlIswiL1gJ2EvuypqZsoJS3dqTlDAABxZtGJhhgcYMqUlW8WASzZQBlYk0JDGkUzspiB3ak23mGlS3lXzh1PmEqq1VFXi+nCtfGPms+Cpyj4PpcOTnBMIxWUKKQ6Qmob8CmuGsDytbpB3ZmVIr1yrpYgj3jsoc5iW0rT7mlYmOISArukqAYgkkgEsxCU3OtTCp10c/In2vhQtIIZ0UL1Aex0YuGJDXF4ruKxispB5ipcjixYO2oNRcEiLHKmBJY/SoM16EfPeEm1sOwKh/xVrS6T1BavAx6vppJPg/4PM9Rb9yE+beNm5W6c6NG1i3RvCIU6eIiQx7CPLZZuyUpMt5q6CqUqI3eJqOQ+PFpwW0e8mkA5SClYBJKSgsynAZIUCGBuX6xTdmYxEwIkqJTVLKKgkXcuTZqjVwo6gRcULKSZiZS1IYvlWkqUouyAhgksmtOHEBoy29jdP5st/fJyJqQ5VRvylj81DQRjJBUlPMNwqbDlVhFYkzxJmqzpV3aVulYNFOd0qQlyQvd3k/l5iLDiNtS1vmVupAUFjgPqUUvYKITehVqxicbkkxm1Fv4BccpK8OBMZLkIDgl1Od05ah61s4hR3wwyET1PmQcq3ovNMBZRRlOSiSsJJILgFrmQYybNUjKlUtM05SrLkDLKhmCj+JJSHBYKF2JeFWLROl4tMkJdGYIZByqmgsogpVuqv9VSAKWhkndNBbVOn/AOFx2j2lQvDSZhS61qCUBTUISCrOztUtTV25KtobTGHSlbnMo5gGAyuDclrAas4ItqHs/srkk5EzEmtd0jeNlEBVXzBN7CDcfgW7tAYzFTSpImABgkBypOqStINakpZ4dSpknFUt/wChLsWWuYlalyyUyglMmWS7lUwKWVBsrkbqSR+EkCE2NUJcuXNlT1SxMcsAQQy1ZyUocq33QGABFWcRZO02Nl4Rc5Lhph/lhKklTLSFEqYskMpQD8ucUsPOfPdIygUAAzKLJADAbyiwYXaGvlLegxjxj8nc/tLOWGnkqlhTsyQpTGzs+VwDkFHAe0J58wqSnKpRWQcwIAQkZnSEsXUCCSQYhlYU1P5aavT/ADGLA1I6QHJ9IrGGNK2SSCAhgOJa1/2iHvt53Yj43SMVNB4mOFS30aAl8iybl0N04f8AiZRKAe8QHy03h/T8vCdS+PtwhhsvE92pw7uwvV9OVQDA+PK1TFqWA5qWAAfk139WgJq6FcHVkMsxOnSsakgNHYIB+esBgUSeXI6xwoVjoToxN4UeiMJjWQeWkMMJs1UxMxScoEtOYlagkdBxJGkG7P7LzpkxEtKUgrFypwHJSlyKFyDbnwgpnOLq6KvszbRkzgQHSCAoca1rxeLpKKZv0uFDQ0d2FDYj9eceWgw3wu2V5QCs0/qI8sof11ifqvR86lHs0en9ZwtMvc1RBAIy0/EoB/8AgXdPRXnGlrATfKNS9PMUZucVSXtEqDFSlJ0DrIfxUPeMM0GlGdxRGa2pYsPGMH/Ea02a36nl0H4ra4ZkgFg2dRLH/iBVXhA2LxS1BlEsRYsgV81H3gZ7l/Fz6qItySI21BpSmnkBveJjZHHGPSMcpt9i2YMrjgY2ueND5R1tFNjx+3iTxgF2jfDasyS0wsYgAg35G3ww92HtZIJQd1C2zJNhlLpIIYpUC7KFgo1rFZCYmQqOnG0NCVdq0ev7F2/KKJacwC2rkVT6lFITwKUgBuFIs2GMgpHdpSkJUMxzN3akggFJVVykmhd+ceD4XGgFOcOkG1LeNIeYftaMpE1BmbuVIdgkFQfKBQfy3TYvmOlDNwQN9Hpu1cd3SELkZJik7rJyh0AVDMwZDKyuwymzwDsbs8rv5cyYSO7AWkJKVJzLSDrUJCs27vFyGoBFEwfbZSEqTlBBfKaDKDQ7oGVRIoSRX0hj/wBfzJiwJUuXL/KDmWoUIcEqAcAlmSweF4tDOmW3auLmyFLLAoSVAAZisuRlpc76iq/MmKhK7WmWqYtYWrEZsudRegyjSmb670FKcFu2u02JKlIM5YSoVCTlcHQ5QCfOK8rEwyjaEqmTzcQVKKlXPS3hB2xsQpc6Wl6FQB0cNcnl9oT96Ykk4kpIKSyhVxT5+8NKPkdS1RZ+0eAMhnG4skkizgsQDUF2vz5xWcw5H5rDyZt8TJS0zVMpgASlwoM1QHDpLkGlDFbmBiwIUOIf7gEQsFe2GTrQWJwEcqxHOBBG0J4xTihLYZJxIC0kuQCCegMT7SxSVLGU5gA2YWJPDkPd4XZHMSCXCuCuwqTSo776OjOiIS47aDSOJETDDrY+w5s87iaA1JNBTUmFODwhWsJSHJIA6n7R6WJcvDygg/gG8AX4eSlKenDgYnIeCt0DYTs+BI7slyoLCF5XSCtra/SKHUEi4hjsyWmSpCAsqUhYUVqJJzZVJSLuyXJyvQBIoRAkhZUErmBRDEJSFqyqSAGKgk0FWIFDA+0BmmJSkC6XNRRCamg3QCoUA1SOEJGKUr+S8lJx4/B44oxsGNERKZbB43nmvR3JxJHx4Yy8dapHm3gzNCcQTLLiJyxpjrJKPQ1l4oXq9tB61b0jj+LAcVA5G/VRrCtSi9DHaeagPOJ/opFP1GwrETXDJYg8BQN6wKExJmABAJLtyBtx0H6RKhiKgvxA/aCvag1ZAlMdhMSywHsSPL/BiZMgaPAcgqIM0Y0F/wAJSNjBDjHckdxYKIY9nkviZQZ99PqQDEScCDx84ddntnIE5KlLEsIqVKNrsQ4qXaweFlNJMMY2zfbrCJlzmFwA9LOTTwAf+4RVSDwPlFr2/hETJzy5qikCqi5K1EkkgKZhb16lX/pqdSVcyfghYZEohnH3aFAESCWYaHD8h6Rn8PD/AKgvEXdyrnHSMJxg8SIzuIXmdxAu5DWjBKgwy2iIjhHWCiEJEdFHSOu4Ov7xImTo0czkiNCYwoHGO0yDG0SC7jyjglm7PoTKCVpTnmGgIpvU1agdQGjsYZ4ueMxzEEIQFKJ/EaAFRazqtYPCLs4Vd6hLnKFBZ5Zb+HHoIOxWJcqYlJWoAhIsmqQASXtWOauND4JcMlh+wttCYVGa5mMyEgVCQBQBrhiMxa4vWJjgd0lZylRs4cksQK31LGmpekJCrKCpCsjhk2qAzPSpOvMwDtbbs0ye6VNUQSMySzsmwNHUN2pJuBeJuVOmjYsfJNxf7lEXDEoBT4RuMjeeJk7Amr84tHKRWMjI5jo2qaW0juWHMZGQPAyCUoAglEZGRCRdEzRsKjIyEGJEKceUTykvGoyAziZIieWIyMicugo7EckVaMjIUJ3kHzxjgSxSNxkcE5FjS0crV7iMjI5BfQKbg8XPoI7yUjIyKEzlCPZ4lGkZGRzAjU3Xo/vGCW5bRv1EZGQyBIa7HS0xxwT4OtPzwiPuQTMcm4DaMSoGlrCNxkMvJ0fqNYxZCb2KgBoyVKSB5D1MV7aSnmpPEOfImvjGRkci77/k/9k=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1" name="AutoShape 83" descr="data:image/jpeg;base64,/9j/4AAQSkZJRgABAQAAAQABAAD/2wCEAAkGBhQSERUUExMWFRUWGRsYGBgYGBkYFxoYGBoYGh0bFxkYHCYfFxwjGRcYHy8gIycpLCwsGB8xNTAqNSYrLCkBCQoKDgwOGg8PGiwkHyQsLCwsLywsLCwsLCwsLCwsLC8sLCwsLCwsLCwqLCwsLCwsLywsLCksLCwsLCwsKSwsLP/AABEIALQA8AMBIgACEQEDEQH/xAAbAAACAgMBAAAAAAAAAAAAAAAEBQMGAAECB//EAD4QAAECBAMFBwIEBQMEAwAAAAECEQADITEEEkEFIlFhcQYTgZGhsfAywUJS0eEUI2KC8RUzchZzkqIHJEP/xAAaAQADAQEBAQAAAAAAAAAAAAABAgMEAAUG/8QAKxEAAgICAgEDAwQCAwAAAAAAAAECEQMhEjFBBCJRMmHwE3GB8bHhFKHR/9oADAMBAAIRAxEAPwCo7bw6ZZGV3Ny5rRqdedqQknuanQD7CG+1c2bKR6+8LJ4sBr5UtHmQetmldkGHnZVU+edoZS8Uczua9LaVNYAkoy/UBx59InlsSxIark/eDLb0Asmz8QrIygWV51Da3qR6xLNm5DQvrwof1hbhseghn+kAVNmFuYo/J45xuIKSz0tU8HofM24wkjkrGOzpQmqKtWsSBcgO+oBd4YowhVut9RU5zO4SXURyLpS7AMdYq+D2iyjQFnLPQlqE9LecN5mJWUkchYsSAOOtLCwcm8Z52nReO0FzEZQUsVJoBlLgVY5cwANNbVgdEogEkJId94EFtXCacX66CF6torDsk0bXMadHHrBWAxmcMf0bXjpFI2uyM9hwxbsRLQKPWmjvexDV8YkRjB/a7h6+QesAzN7ed+CuHRRY8eXnEyFMxqwOlqeDRZERtKk5xmSHc6sOtCK6ecOJk8BHdtVqt7AcvtFdkyxlLLDkvVx9g2kMkYg5mNXDPy+7x00+Ogwq9nclwynal6Et8a/GOJWJylx+vNvPR9IixGJJdrAMHPOtrARDLOuZz8r6QiuhnVkpluCouw9/nykBYieAGvwpBGJxKQAm5JducKMTMI+uj+/Hj4Qo6XkAxAdbmoFNG+O/lGIRuhgXJblZ38hHSA5uCA9RQPyo7V6wJNmM/EP509Iqt6O6NTGBpalTV2FWJFiat+kDzFFRIcl+dYKVLpzAOrjTzJs3ONy5WUufqFXo4Ab708IZNIV7RvASHSSLBK1niQkC3hDFGBKUgMHNiCSG4i2kRIkFIYMHABd6ipU/9wAbVoPxe0ksBUF6mzuGBp/lmjpOzkqIpOFUHATYXIp71v6eQc4kLAoaHlVq38IOk41FszEkuMrUayXNKctYWDDJBYl2DgBurcAatcxJbZR6WhfMlO5NT0sBzNT8Ebw8sOaUt89oJxSAkZfxEVL+Jr40+8DYahLv7c69YqnaJtbHWLnjIk2UzmreA5UUfKOZa0ukihAGrWY3Z+TtaMEo92ScrBqm2ZrVuQ4oLcaxFhkficcOfy0RtUU4sBxKyeFa06wrnBjX5eDkJcZnfSA8Tfm7NFI60BkJqLU1pE0k7hcO5Hp/mNkkADl8/wAxwZlKau9Da+msN2KdTJ4AfwpyFwesd5qVralOn2gQpcPWwr94nQrw/SkFoFkQQx4h/n6RYMDtFIqpNCKksR40/pFbwhltmdqC5626xIJyicoBLmguTyAv4CEnj5jKdDmfic4dJD0u4N9fFrRxgVlBJKurgDeGgq5q3rCyW6nIqGalD569ImQljqah+LcgfWAoVoR7H6Z2ZilqmvGJAp2e6dQ3sOMKET2UCnXgzUs3hDiUARz51t8HGBdA4k2FIcBtaua+cOkzSB6dP0hJhgczVPR3fk0F4DErxJXLlFlKofqEtCE/jmMRmO8TlrUDmIq9Rs6EHN0ifEJAQW83v5wrXiy5HXwHhr1hztbZyJErNIxClZEsoTahawPwhbEPyfSK3jCVZ1oDhQoRvCwsdaxPT3Et+m4tcgiZhCkhUxYSvJnq5cGlndRFSahqdAl2rjpiFlCzUXFOMW3ZOKM2UiYllFKlIUhI3kk2qScqWq7OonmYUbe2cFLWEbxJAIAckginUikZ4ZalUj1MmCLhyj/YPs4AhwAAqz2av7RHisPvZQzkgnoAX9YmwimSgvlSARvNSxq1rRufNQpSFS1BQNCUvSo5Vr940p7PLcSCyco1UHfmx0NKj48YCXGbdBdJNyGYn2VyeJZeEWo5kineJrQBzvJHNT6CG+E2OliVE0WSEh2VlBbfsyiRYuX0eO8haaVs42dsyZMy7rAOsqynJvKFyB/WmlTUQ0/0oywVkSgkUchlFRG8My6ch1sYsez5qThh3UxI/lnOsmiXXnJUNA1+QalIp+1cTKmFJCzMVUlbFsqhu5QSAmjlgkEOxJic4ufXRaEo4rtbEu0UhUwqSwBDMApmZiA6U0NiOtY1sjC98pQXTKHKq0uGHzSD5uGyhZauSmgLBwWvCrCTlEEJWpRLlYAZzc1BtRmo9OEP4ohOuVne1JKf/wAySA+jCpp935wuQdNcz+DUPRoZTi9xUpo1gHJ6sAPlIEmos2tBQu1C3G4f0F4aOlQvbD5awAkZnKjYmpFSeljGbNXnJSSEuHDEuCbvwDawMEBwmz3cbzgAku4u9jEMtQcO9KWzWPAa384k0OgXMAG1JLn9NIExAqTqaj9uIjaZwc9I4VMz6xZIQj7yjn9miHvfj8YxqkC8Y/SHSQJI6SpqGn+OUdS1ZqCIFH0jQnqsFZRZhR/K9YehVTexivZqkjMR5lvSsGbJ2gmWrKQUkkbzEqy6gEFqEJV9JLihDQok7OKgXc1oCWHjG5OGCFqzD6bVcONeDRPTtNmhrjUkq/P2PQNp7FRPlhchedYbee9HyqU1zpmtTiYqdQqrhVQXDEcRyr5Qw2DtsyZgJqk0UOIvxuDUR6JM2VJnpUVy0kkMSUgqoxDvw86s7RHcNPo7Wba7PM8Ph6h2FeHpDSWsNdVOjWueHSDNtbMlS1KADZXbKarJTbKSTlCksHIuoB6CBpuypktnQSDrQg1a+lSL8RB7JOLiEYeWSoZRXr4UccSBTjD/ALCJUmQsFI/3FoBbeUKLObjvLLchCPB4JayEhGcmwFSCK3BAa4JeldYumx9kGVhckwsvMV00JZgCLsAPOFyuoUX9LandFQ7UyElJlyk93lAQhLByta1TJgII3S5SSoEuwq0ATJWSWlLtlDcqXqPvDSfnExXeJXmJNVAuoPusdA34bwBj5KgF505EkEBwXU4bUACtOMdj0qbKZ05u4x0R7Kw4SsrQvKwU5ByjSjsQehp5QbIxKEkkArH9IDEuHAzEZhoTX6qBqxDK2ihkHMDmFixqBvII1sSPGziO9sYpJyISQzkFrBORShXq3OM2VW3Zpw9JL5/Pz4K7tOfN7/vlCii7UsmrAi1KxtS052rUukg0NCzjR6eR5wzxSeBBSoO12P7P5OIRMUKTmZh/du8eo9W4xTDNTivlD58csTa7T/yWyZMEtMtIUledZSsBQrnSoCru7Eh2fhWIhtDMkF2W6kTmbMSCU5izPYOdW4wvm4Ud5LKQA5DEJHIpY60q8cK2YlJmZgXygs5vmIo1ra/eNMXSpnnS3/j8+4dtGeScspQAmCqUk6kZkBVCUlRdvDjHeBwGUhSQVMasWHMqFCRRuDG0SYHDpKU5EpQ7OQ12oKC5ZR5NDTAbOX3inDoNSkjqzKsDexieSd9aOhD52LO080jKtNAsVTcsxSK8HD8w0JtmYJSwSlgH1Lbovm5BnYesWjtJs8kFamG6EgMSGFTaF2zZLyg5ACiosG0618+UdF+0WcfcB4jDAqDFQD2cKsC3sa9YGxezwkS7qJXluGqL3DFxr56Q5xezWYpYBIoBxsCbl9YVbSP/ANfOAkZSHIFXzBi55U8PGGiI1Qtxs45yz7tSPEa8gHiTZ6CWVoC9OCiT7NAktBUCG3pnmyiXPTKIY7JxLS1pNMqnOvIA8PakGWkFIqJSRBUujPxiBMwFT3DmOlzK0Dgdbn/HpF3vQWlYVhsOogNfWoHveIcUW0YjT08v1hjg2IFHcvQszUanGM2vgCzi5q3H04RnjP30y04ezQkCoJw+HzqDuwckipA5cawLJllSwnW3zyiwd1kSQAGYUqDTUghzQkEjSL5Z8ejPhx8tvwSzcciSnuykE1IXLNDzL1SXqRARVupIcpI5A+l/frEU87rs458hY9Uv/wCMC4XEBKlJ/CbcvlvCEhBVyXY+WUnSfQxkzhHq/ZnaMufJTdK0skqCSLMGJ1PC/wBh5RhMNmJKdK6M7OL3rD3ZW1zKKkzCcqgBlFUqBNQxICQXc2/QTSehIXFc0WLaqlyp6SkpIckuwJAO9mAAZBSOYcEguAQylz0rA7qYlSSAru1gFgC6gAS4IYpe7KKqOTFX2ptmUkLkpHe5w5nFW8CzMkci7qNToGDwokYlaSneIIsXqGHGG4qlQssrk7Z6vsnGoCM8xac6mBdhlH4UhIohLBw7PrpBuI21ICQRMS5D6g66Ef0n40V7s/OExAsVIq4DUUC3N8oAv+ERZcFkTTIkZjXdB4uqoqW94yyx27bNUMvFUv7FY7yal+5KU0UVrcOAoEJCblyAK0qeEVXFSFrORIWWKhlIcZUlhkNW0DHg1HcMe1HbRaJpIr+HLoSpyE/2pCi9fWFOzO1gRORMUkpzqKzL/CoEKSvKo6VG6a26w6xOtLRXF6mk3dPwKB2dXMUP5gykFTpSCtKktQgMQTZy1o4xuAmS8hcKtmYVQouMqgehPjYRddqTpahKUkhQW6klKd4WAUU0J3XGtSQLuA9n9nDNmzHWBlJcgO5PjQaFjCZKWjRimpR5+WVXDqcEQJiJRJrd6G19OQ/SHO1NkrkYrIpASlZ3GJKDQAsetSKEQBtCWQFAs7OKX6ennGVXCej05JZcJNs+YZmGAUWMlbAlqBsyQdabwGmmkGYmUlJmKFhkoWNwpRaK/s3F76kqLBZY+D5T6s/DxizY7Cj+J7modSb00b2jY+/z7Hz7VNhmzcJugEgfSGUAQTdmNrgB714mHuz5KmOdTvwZnpWhcE/bjASMFnI0QQXeqTdwfykGDp2LlIoaa2J9ANIzORRRbFHbCeEISh3Jqri1KeLxHs2WkSkaln0vfXw8oF7QY5EwOmwOoYuWJdtKawJh9plW4k5aXGpA5VJ1YcIun7bJpNypGsZtRRmLQhAZAuRm3uookdYVKmkYWYFMFZudRuv0aJZq8k1YYgUzDQlqEWINqhjrEG15wXkSg1UKg0ACeJ4c205w0W7XwNOEVF/JmBSkTkgFgmWyjUnMzqoDeMwv+7NANFWI0Y1Jv68fIaQvKpADUzF+oH6PHOIBCiQ7kH1Na+fnD1bM7ehNLlZW5e5iX+BUpW6nzYXe8bkLKrp0dxYX+p+cWTHyUkASxQAZSxOg3n46cRwjp5HFmmGPmtFckHdyg81cAINlTHDahI6wFjcP3ayH08/2iTDq3TSvGBJJq0d06OMSjIpMwUYsfHVoYTVZpfK4oR4hyw6giE+NVmp4/pDTZi3kjxFj7gx01UU2DG/c0gBR/lqf8p8wS3oSIBlivVoOnpZCwbNQ8+EASfqjTDpmeb2ixSp/dJqHduVwC4PgRAE7EOp+Oju1S1dYGmuFOXL8fnBo6Sc5AArYMHJ8LkwIxoXJJPSJ5aq/LxYNkYAzDnUkGuVLmjgVJFzwAa5c0EHdnexJUAqee7eyKBZYcD9Pvyi1SxhsKhkFIU5BCTmIYPvKuTe1KeIWdyVIWDUZcmrIUYGaGVIlpzIOqbJUFAhIFt5lEX6PFgw+KHdKmEhwhstmcVIHBTAjgIG7PbQ7yYWSrKAQFEMFMX3Xtrx5mIO0WzUCWTLATMUDUVKsxcu51GrOfCI0o6Lc3L3M8+x6TNngKLC5I/Mv1+lh4QNttGSYmuZOXhwNacSS8MJ+CLpCmCiAxDuSQn6iNAB4DrCTaqJ2d5gJyi4OYMX1HHjaNEHaonlxuFfcuXY2cmYFyzlzoKZiSaqagJFd0pUpKvy7xh8vZ65UxSpU8EKNHYpJ/pL1L0IBo45x5fsvay5MzvEs9HBDpKQQSCOFB5CHmO7WfxCQlBmItug7oAYgBT5iAwbpEZbWzRCL5JRLVO7VpzdxipIWKO1WOgKVMQpmNDr4RBtfs9KmS88nvSC9spSks+VSFMsdBZ3tFPwiiZgVevHwq594b4raCpJJSoE5aozE5mdswSBZnd35xgbXLR7kMLjC0/8AZW9pYDu5hGZLggUNK6F6jxh1sbHqXPl94CVOlJe9KMT5ekKMdjlT6qazD7NBCJwCyoXSa0ZyHFB5Rot6TPPywTi2vsz0fFz0ykmYpRSz3CQbW1J6x5ztfbU5bkrUpzewA1CE6dYaHHpmDfIrf1Nau0ATACwFQTZqs70404sOsdDFw32ZVlU9dA2EVuqFTUO994a+UN8DghlCgd43NKBiSK3LfHivKlLMylC9db8zpSLXsbBhckmpLu9WDMHIIa4NOEPPaFXtdoC23hkEhfeBiwUBcc+jfaEuEBmz5pFnygcQS7W0AHnDXHYFRmMRRIJbrWvg58oH7N4Rk51KSB3qncH8JTVtbjhD4tRpsWTcnYzwfZ4KGYh94MQSgka/UmopcNBa9iyg/dqZaHK0rNmUAFIOVlPmSyRW9C0CYmcpX+0oMFAJVTMHrlSS9zVmYgaQH/1CoomIyPNVurUuqgA7bptUmxFU2rEuEnJ8nou8kIxTjHYuRswoQoKZy9iDTiGueD8Yn2VjKMoKLNYe/AQSqUtai9A/MP8AqLwsw89QXSo1HifIxFPknZq1FriF7W2eJqgoUMJcVLMktyfwtWGs/bwTRMtjxNvIVgFGadMrvEgk0AcAEsBwAB9Y0YU19XRlzyT+jsXyZJJAu/8AiGEgsBl9v3taIpkpKCS5Gg8f2o/OO5M8OORNOHI+kUyL4JYn86Z3tGSFBQ0BAHS1H518YTok5VsatqLeBh3jZgSgczp0JgOYQpi97NW/Brw2KVIGaNsYbK2N/EON45SGZLglRIYlwB56GLFg8EcNO3BKQiu6G71QCWUM5vvDpU3aDdl7CUmWlKN1JKfxllBaA6syWKg26lwKk8Ie/wCjSlLzpSXqmrl0uCwJqxZ/OH32ZW10V5cqYoiZNckgKsyQEpyBhzHR31jeztmGaoksA+8bAPU+Qcw+2lKzOBVyNdbACgLdftDLZeBSgJQBSpVwolRc9SB4MNIDdLQErM2NPTnRlSEpYlmskIU1tWDnrBk5HeTQzEsBxYLCxrc5QIS9n5xmFLtUTFaOUEvUO/0pA8eUWTBymmrzf0/+hangT5xNqmWW0VWbsVMwErDKdQzflLlieA0JDEFiNIq+PkELMpQYue7JKU0cskrJqVBmLZVfiZ3HquJ2UlOYkliTagOYuC+rKDxWe0mAUSgCSmYUElnCVh7mWo6sn6TdjegikWmI2zzWdsgTMyUnJMBbKoFFdUkH6FPofAwuw6VS1FC0ZVChBuD9v3j0jtH2dK5Inygc8pLL/MpFwVAVzJDeAVwqok4VONlBFBPSNxWik/lVy6W9IElcSuLLxkmVvC4wAs3kHhtPx8lX0hbtV0hjobqetYr85OWYpJDKFCDoReD8NVI+VjBkxpO2fQYM7apPQvxGKKSAqpFtPE8bQXhakBhUkHxDiAtsSi4JGv2+/wBoOlHKpNBugGtiWAeLtXFNdnnzkoSkpdEScToQfDj9zDPBoOcZgKgg8behtC5U0JVnehchnd+TwVIxVvFhrpT0eKy2YI0th2yNnZ5qlKFHAAGvrzbm8M9o5kMlJKUvUIIZkgPXVnubnwAk2XKyS8xNTZvU0+NEWIm55xBYhMtv/LKT108oh2x3LQom7ZmElByqFUhWViz6nS1YC2HiQc0pQdGcr4EZgPMHKKCsSql1JNGrwahc+sCbKxeXPlGZ1pelWSDQHRyakuwTzjTBJdIg5N7bLSnEDLlcJIBL33SCCUr/AAuw4DThFTMhWYqDt+YlyeNdS58HhziVZ1SwAGWwJsWBrl6+/GJsWliZbMEggDTKXNOGhPFoi1wlryak+cKfgUbS7REgCXugm/4uYPAVeAtn4wd4xoHbws3zhA2JwpFg405k6X8fCJcNhLqpx43+ax3DHGGgwnkcrLRiNiIWl2NRmFQnx1al6fssn4QSljdyrQxCrCmrO2bXgXdonwG21SkgNnSmjUs5ND4q8+UO0bHTiArPuoYsP6moHDsBckaKGsY4ucXT6NcnCStfUU7aM8GiWIOnzSFClEKLahj+8WDbeyFSGGfcJZNFZrBwSUgEBgOjUDwkVIJLuxPH9RHp4qrXR5ua296Zi5zm/wCz8IY9lpcpc5InKKEA0YEuaAJDVclqitHhXla/7fHiTC0YipcU4sf2iqpaJbkj29EslOVLBinLlahG6QDqAo+GaJ8pKiEBgXoANT5/DCfBzO7ly3YKrc1AzEorRiBlBam4IP70KDpfMaB3Hm1CBd4UhdhEjD5ls9EuX519h94zEK/kzCKFRRLHSYoD2jeHlbqsv5WHR7/OJjjaAKcOWuFoI/tCm9YR9lUQbBlET5SXSEENlzbz1SxTwa1vqVe4s2LVkmKJD19/8xWEYUCciaoDKJqCMoBWVry1VmowASyRU1y2i47WkvlVz+e0K+9jN61+fiJAjMAkmhpahS1L2vFR7QyCv6hmVLSciSrL/MH4klrtrwJi3YFbpHIt78+Lwt7R4B0KUm6fYvRmIv8AvHLsR9AeEIKCq6ilLpBzOrKFKRwLpUa6guIouOwgkYkql0SWXL93DWOrc4tvZNCkzFoz50UKCQXUEgJSX/NVQUAwDtSjc7V2S7oSxUhgkEM6mclhYOqphvGhZKmU3t3sNJSnEIDZmLpsQoFuho3jFawC3SPHw4uOVXj0DtRs9RwiZctJURMBUlIqAkKuB/UoV/R487lnIpRyvQE6Es7kULtuu/GBPHzjRq9N6l45b6CsVKzBizirfNIX4iaTzt0Hwe0FTllKygjgoAZhQ1GoLVBDtQwFMO+RpQjyNPfWIYouL4s3etcckFlj+xxPFRSgo9a+donw8wuOHT2gdSatXX5b54RF3rB3jTVo8q6LCnahvXgGfp4RiMeRmIq4Y9H6D4IRSsQ7s/v96wXLxNDcv5/vE3Gh1IIxswb2lG4B7sOER7O2coyXABP1EasapfwBPGsBYvEOm/E/p946Vi3QlDBkgMagg8XB1tXnD06BY27xa0hb7qWAuz2dvR+cRSseO9clwXB6EM5PrC9GIowsBXra3EPcxxLnFzo7Gp0HvaE43djqVVROiWFpZidQzFvTrGpQKHzJro7jxOgaD0YZaQshDBKlObkAqJFyALvqbWDQwxOw5yUCYtWZJAfKxyg2Ud0WpYOOcY5ZYp8W1v7noxxv6knYlxc1Ct5KWZXCr5SWNH/WLXhzlSCj8KQxcsagNV2chdBw5CEMzYiyd5hR3S5zAWJSwJDuDYjVg8MMNjFtl7sEJTQBTUFKhQFeb69YhmdpcH19y2K7bmv+iPacxc45Fk5VJADl94F3BP4hXhRShFexeAVLFwQ7E2Z6hwbRakzUTEqRvBQDlBYLDNvIrvWLKFKwnBBKkLU6VsM2gOh6uYr6bNKLquvBm9TiUt32IjJJDeIgfAzClegZT1qKHUajlEyAxOrE9KExxPltMfiPePY7PLTo9F2VtdE2SC6TMBCVVdVvq3qkHnXTSLDgUHI5L2Sm9tTyr7c4807PTVKmJl1IJpwGr89THpOHmgqQA4ABUALFIoK2fMxartprNtoDST0PsAkEEClh6etoGxyd0JsM6R1fNQc6tBGGDJDatry9IjxyHCH/ADBR/tp6kxFu2Uj0Ktq5e4fMUFBuL5hVOU3SoigIqN7jFn2JOmLwqe8cryhRdncUUFZaOD48avCTaCEJAMwgS1AZqOGOpBFQCx8oP7P49AStAUSpEwqD2UlTBqOHOgcn2BbvQOL7+BxgpgqXpVw/AUp9oEE9UxS0brEKBBdq8CPpLxLiViUoud1Qo9wbv5O8L5cwd+ADV+luQv194ZLyI2ItqbQOHxyFBCpUs5pZVm3GJDmrpSpweB5DVxtSVMDLRVJFaghxq7sT434xVv8A5FnHOkJTnC3W5VQZSlJIU93Nh+fVmiPDyqS1CatAmIzlJVnSkpo6QSzFLEC4Yu1IpWhJWWHHpXUZcjJUsuKkhL1Y1oGc2jzGXI+uaqmQOP8AuXSkn1flHoie0M4mfLmSSJbKSJyWJSlSRlXQ5SA4JF2a+vm+0pau8VLTMC5aFlKFgAODlUBm4hyC3A9SY70FKtsgXhUKBygEkFaXoc11IFXomr8aPAapf4gSWNQanx+aRPg58sr3ycqH+mpzMQltAHqfhHMmsxTOA3p/mDIZX/AGZnwen3iCYvj8/S8TYiWUkhqfa8DmSYVUBmIPl4RMF5iw4eAfn0jUmQNa/OkEAkWH6fuYDaCiCYkE/eztEqwG6+A9vjxsSSo6+dIkl4Srn9DCtoZWwcsLecbC4LMlIswiL1gJ2EvuypqZsoJS3dqTlDAABxZtGJhhgcYMqUlW8WASzZQBlYk0JDGkUzspiB3ak23mGlS3lXzh1PmEqq1VFXi+nCtfGPms+Cpyj4PpcOTnBMIxWUKKQ6Qmob8CmuGsDytbpB3ZmVIr1yrpYgj3jsoc5iW0rT7mlYmOISArukqAYgkkgEsxCU3OtTCp10c/In2vhQtIIZ0UL1Aex0YuGJDXF4ruKxispB5ipcjixYO2oNRcEiLHKmBJY/SoM16EfPeEm1sOwKh/xVrS6T1BavAx6vppJPg/4PM9Rb9yE+beNm5W6c6NG1i3RvCIU6eIiQx7CPLZZuyUpMt5q6CqUqI3eJqOQ+PFpwW0e8mkA5SClYBJKSgsynAZIUCGBuX6xTdmYxEwIkqJTVLKKgkXcuTZqjVwo6gRcULKSZiZS1IYvlWkqUouyAhgksmtOHEBoy29jdP5st/fJyJqQ5VRvylj81DQRjJBUlPMNwqbDlVhFYkzxJmqzpV3aVulYNFOd0qQlyQvd3k/l5iLDiNtS1vmVupAUFjgPqUUvYKITehVqxicbkkxm1Fv4BccpK8OBMZLkIDgl1Od05ah61s4hR3wwyET1PmQcq3ovNMBZRRlOSiSsJJILgFrmQYybNUjKlUtM05SrLkDLKhmCj+JJSHBYKF2JeFWLROl4tMkJdGYIZByqmgsogpVuqv9VSAKWhkndNBbVOn/AOFx2j2lQvDSZhS61qCUBTUISCrOztUtTV25KtobTGHSlbnMo5gGAyuDclrAas4ItqHs/srkk5EzEmtd0jeNlEBVXzBN7CDcfgW7tAYzFTSpImABgkBypOqStINakpZ4dSpknFUt/wChLsWWuYlalyyUyglMmWS7lUwKWVBsrkbqSR+EkCE2NUJcuXNlT1SxMcsAQQy1ZyUocq33QGABFWcRZO02Nl4Rc5Lhph/lhKklTLSFEqYskMpQD8ucUsPOfPdIygUAAzKLJADAbyiwYXaGvlLegxjxj8nc/tLOWGnkqlhTsyQpTGzs+VwDkFHAe0J58wqSnKpRWQcwIAQkZnSEsXUCCSQYhlYU1P5aavT/ADGLA1I6QHJ9IrGGNK2SSCAhgOJa1/2iHvt53Yj43SMVNB4mOFS30aAl8iybl0N04f8AiZRKAe8QHy03h/T8vCdS+PtwhhsvE92pw7uwvV9OVQDA+PK1TFqWA5qWAAfk139WgJq6FcHVkMsxOnSsakgNHYIB+esBgUSeXI6xwoVjoToxN4UeiMJjWQeWkMMJs1UxMxScoEtOYlagkdBxJGkG7P7LzpkxEtKUgrFypwHJSlyKFyDbnwgpnOLq6KvszbRkzgQHSCAoca1rxeLpKKZv0uFDQ0d2FDYj9eceWgw3wu2V5QCs0/qI8sof11ifqvR86lHs0en9ZwtMvc1RBAIy0/EoB/8AgXdPRXnGlrATfKNS9PMUZucVSXtEqDFSlJ0DrIfxUPeMM0GlGdxRGa2pYsPGMH/Ea02a36nl0H4ra4ZkgFg2dRLH/iBVXhA2LxS1BlEsRYsgV81H3gZ7l/Fz6qItySI21BpSmnkBveJjZHHGPSMcpt9i2YMrjgY2ueND5R1tFNjx+3iTxgF2jfDasyS0wsYgAg35G3ww92HtZIJQd1C2zJNhlLpIIYpUC7KFgo1rFZCYmQqOnG0NCVdq0ev7F2/KKJacwC2rkVT6lFITwKUgBuFIs2GMgpHdpSkJUMxzN3akggFJVVykmhd+ceD4XGgFOcOkG1LeNIeYftaMpE1BmbuVIdgkFQfKBQfy3TYvmOlDNwQN9Hpu1cd3SELkZJik7rJyh0AVDMwZDKyuwymzwDsbs8rv5cyYSO7AWkJKVJzLSDrUJCs27vFyGoBFEwfbZSEqTlBBfKaDKDQ7oGVRIoSRX0hj/wBfzJiwJUuXL/KDmWoUIcEqAcAlmSweF4tDOmW3auLmyFLLAoSVAAZisuRlpc76iq/MmKhK7WmWqYtYWrEZsudRegyjSmb670FKcFu2u02JKlIM5YSoVCTlcHQ5QCfOK8rEwyjaEqmTzcQVKKlXPS3hB2xsQpc6Wl6FQB0cNcnl9oT96Ykk4kpIKSyhVxT5+8NKPkdS1RZ+0eAMhnG4skkizgsQDUF2vz5xWcw5H5rDyZt8TJS0zVMpgASlwoM1QHDpLkGlDFbmBiwIUOIf7gEQsFe2GTrQWJwEcqxHOBBG0J4xTihLYZJxIC0kuQCCegMT7SxSVLGU5gA2YWJPDkPd4XZHMSCXCuCuwqTSo776OjOiIS47aDSOJETDDrY+w5s87iaA1JNBTUmFODwhWsJSHJIA6n7R6WJcvDygg/gG8AX4eSlKenDgYnIeCt0DYTs+BI7slyoLCF5XSCtra/SKHUEi4hjsyWmSpCAsqUhYUVqJJzZVJSLuyXJyvQBIoRAkhZUErmBRDEJSFqyqSAGKgk0FWIFDA+0BmmJSkC6XNRRCamg3QCoUA1SOEJGKUr+S8lJx4/B44oxsGNERKZbB43nmvR3JxJHx4Yy8dapHm3gzNCcQTLLiJyxpjrJKPQ1l4oXq9tB61b0jj+LAcVA5G/VRrCtSi9DHaeagPOJ/opFP1GwrETXDJYg8BQN6wKExJmABAJLtyBtx0H6RKhiKgvxA/aCvag1ZAlMdhMSywHsSPL/BiZMgaPAcgqIM0Y0F/wAJSNjBDjHckdxYKIY9nkviZQZ99PqQDEScCDx84ddntnIE5KlLEsIqVKNrsQ4qXaweFlNJMMY2zfbrCJlzmFwA9LOTTwAf+4RVSDwPlFr2/hETJzy5qikCqi5K1EkkgKZhb16lX/pqdSVcyfghYZEohnH3aFAESCWYaHD8h6Rn8PD/AKgvEXdyrnHSMJxg8SIzuIXmdxAu5DWjBKgwy2iIjhHWCiEJEdFHSOu4Ov7xImTo0czkiNCYwoHGO0yDG0SC7jyjglm7PoTKCVpTnmGgIpvU1agdQGjsYZ4ueMxzEEIQFKJ/EaAFRazqtYPCLs4Vd6hLnKFBZ5Zb+HHoIOxWJcqYlJWoAhIsmqQASXtWOauND4JcMlh+wttCYVGa5mMyEgVCQBQBrhiMxa4vWJjgd0lZylRs4cksQK31LGmpekJCrKCpCsjhk2qAzPSpOvMwDtbbs0ye6VNUQSMySzsmwNHUN2pJuBeJuVOmjYsfJNxf7lEXDEoBT4RuMjeeJk7Amr84tHKRWMjI5jo2qaW0juWHMZGQPAyCUoAglEZGRCRdEzRsKjIyEGJEKceUTykvGoyAziZIieWIyMicugo7EckVaMjIUJ3kHzxjgSxSNxkcE5FjS0crV7iMjI5BfQKbg8XPoI7yUjIyKEzlCPZ4lGkZGRzAjU3Xo/vGCW5bRv1EZGQyBIa7HS0xxwT4OtPzwiPuQTMcm4DaMSoGlrCNxkMvJ0fqNYxZCb2KgBoyVKSB5D1MV7aSnmpPEOfImvjGRkci77/k/9k=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93" name="Picture 85" descr="http://www.ballet.co.uk/images/dvd/russes/dg_baby_ballerinas_riabouchinska_toumanova_baronova_500.jpg"/>
          <p:cNvPicPr>
            <a:picLocks noChangeAspect="1" noChangeArrowheads="1"/>
          </p:cNvPicPr>
          <p:nvPr/>
        </p:nvPicPr>
        <p:blipFill>
          <a:blip r:embed="rId5" cstate="print"/>
          <a:srcRect t="8333" r="11349"/>
          <a:stretch>
            <a:fillRect/>
          </a:stretch>
        </p:blipFill>
        <p:spPr bwMode="auto">
          <a:xfrm>
            <a:off x="6167882" y="4343400"/>
            <a:ext cx="2976118" cy="2514600"/>
          </a:xfrm>
          <a:prstGeom prst="rect">
            <a:avLst/>
          </a:prstGeom>
          <a:noFill/>
        </p:spPr>
      </p:pic>
      <p:pic>
        <p:nvPicPr>
          <p:cNvPr id="17495" name="Picture 87" descr="http://www.ballet-pointe.com/images/300px-MarieSal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457200"/>
            <a:ext cx="2857500" cy="2200275"/>
          </a:xfrm>
          <a:prstGeom prst="rect">
            <a:avLst/>
          </a:prstGeom>
          <a:noFill/>
        </p:spPr>
      </p:pic>
      <p:pic>
        <p:nvPicPr>
          <p:cNvPr id="17497" name="Picture 89" descr="http://www.russianballethistory.com/BalletRusses%200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0"/>
            <a:ext cx="1831662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71691"/>
            <a:ext cx="7162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u="sng" dirty="0" smtClean="0"/>
              <a:t>Bolshoi Ballet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Once known as The </a:t>
            </a:r>
            <a:r>
              <a:rPr lang="en-US" sz="2400" dirty="0" err="1" smtClean="0"/>
              <a:t>Petrovsky</a:t>
            </a:r>
            <a:r>
              <a:rPr lang="en-US" sz="2400" dirty="0" smtClean="0"/>
              <a:t> Theatre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Resides in Moscow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Housed an orphanage ballet school that was organized by </a:t>
            </a:r>
            <a:r>
              <a:rPr lang="en-US" sz="2400" dirty="0" err="1" smtClean="0"/>
              <a:t>Filippo</a:t>
            </a:r>
            <a:r>
              <a:rPr lang="en-US" sz="2400" dirty="0" smtClean="0"/>
              <a:t> </a:t>
            </a:r>
            <a:r>
              <a:rPr lang="en-US" sz="2400" dirty="0" err="1" smtClean="0"/>
              <a:t>Beccari</a:t>
            </a:r>
            <a:r>
              <a:rPr lang="en-US" sz="2400" dirty="0" smtClean="0"/>
              <a:t>. 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At least a third of the soloist dancers were from the orphanage ballet school.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u="sng" dirty="0" smtClean="0"/>
              <a:t>Kirov Ballet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Once known as The </a:t>
            </a:r>
            <a:r>
              <a:rPr lang="en-US" sz="2400" dirty="0" err="1" smtClean="0"/>
              <a:t>Maryinsky</a:t>
            </a:r>
            <a:r>
              <a:rPr lang="en-US" sz="2400" dirty="0" smtClean="0"/>
              <a:t> Theatre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In St. Petersburg-Leningrad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228600"/>
            <a:ext cx="671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Russian Ballet Theaters</a:t>
            </a:r>
          </a:p>
        </p:txBody>
      </p:sp>
      <p:pic>
        <p:nvPicPr>
          <p:cNvPr id="2050" name="Picture 2" descr="http://t1.gstatic.com/images?q=tbn:ANd9GcR4MZ3nxSlP7fhRvC6wqrAbAlq_o76wOoFjSe9I0-X6AnYTAp4r8atmMf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6200" y="0"/>
            <a:ext cx="2177800" cy="3076575"/>
          </a:xfrm>
          <a:prstGeom prst="rect">
            <a:avLst/>
          </a:prstGeom>
          <a:noFill/>
        </p:spPr>
      </p:pic>
      <p:pic>
        <p:nvPicPr>
          <p:cNvPr id="2052" name="Picture 4" descr="http://robertarood.files.wordpress.com/2008/04/kirov-ballet-playb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5330" y="3815561"/>
            <a:ext cx="1938670" cy="3042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 3 / 4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Ballet in the 20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Century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and Ballet </a:t>
            </a:r>
            <a:r>
              <a:rPr lang="en-US" b="1" dirty="0" err="1" smtClean="0">
                <a:solidFill>
                  <a:schemeClr val="tx1"/>
                </a:solidFill>
              </a:rPr>
              <a:t>Russes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4495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Company based in Paris from 1909-1929</a:t>
            </a:r>
          </a:p>
          <a:p>
            <a:r>
              <a:rPr lang="en-US" sz="2000" b="1" u="sng" dirty="0" smtClean="0"/>
              <a:t>Founded by Serge Diaghilev, </a:t>
            </a:r>
            <a:r>
              <a:rPr lang="en-US" sz="2000" dirty="0" smtClean="0"/>
              <a:t>born in Perm, Russia.  </a:t>
            </a:r>
          </a:p>
          <a:p>
            <a:pPr lvl="1"/>
            <a:r>
              <a:rPr lang="en-US" sz="2000" dirty="0" smtClean="0"/>
              <a:t>Founder of </a:t>
            </a:r>
            <a:r>
              <a:rPr lang="en-US" sz="2000" b="1" dirty="0" smtClean="0"/>
              <a:t>Ballet </a:t>
            </a:r>
            <a:r>
              <a:rPr lang="en-US" sz="2000" b="1" dirty="0" err="1" smtClean="0"/>
              <a:t>Russes</a:t>
            </a:r>
            <a:r>
              <a:rPr lang="en-US" sz="2000" b="1" dirty="0" smtClean="0"/>
              <a:t>.  </a:t>
            </a:r>
            <a:r>
              <a:rPr lang="en-US" sz="2000" dirty="0" smtClean="0"/>
              <a:t>which toured Europe and the US   </a:t>
            </a:r>
          </a:p>
          <a:p>
            <a:r>
              <a:rPr lang="en-US" sz="2000" b="1" u="sng" dirty="0" smtClean="0"/>
              <a:t>Michel Fokine, </a:t>
            </a:r>
            <a:r>
              <a:rPr lang="en-US" sz="2000" dirty="0" smtClean="0"/>
              <a:t>born in St. Petersburg.  </a:t>
            </a:r>
          </a:p>
          <a:p>
            <a:pPr lvl="1"/>
            <a:r>
              <a:rPr lang="en-US" sz="2000" dirty="0" smtClean="0"/>
              <a:t>Dancer and Choreographer for Ballet </a:t>
            </a:r>
            <a:r>
              <a:rPr lang="en-US" sz="2000" dirty="0" err="1" smtClean="0"/>
              <a:t>Russes</a:t>
            </a:r>
            <a:r>
              <a:rPr lang="en-US" sz="2000" dirty="0" smtClean="0"/>
              <a:t> as a dancer and  choreographer.  </a:t>
            </a:r>
          </a:p>
          <a:p>
            <a:r>
              <a:rPr lang="en-US" sz="2000" b="1" u="sng" dirty="0" smtClean="0"/>
              <a:t>Anna </a:t>
            </a:r>
            <a:r>
              <a:rPr lang="en-US" sz="2000" b="1" u="sng" dirty="0" err="1" smtClean="0"/>
              <a:t>Pavlova</a:t>
            </a:r>
            <a:r>
              <a:rPr lang="en-US" sz="2000" b="1" u="sng" dirty="0" smtClean="0"/>
              <a:t>,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Prima Ballerina for Ballet </a:t>
            </a:r>
            <a:r>
              <a:rPr lang="en-US" sz="2000" dirty="0" err="1" smtClean="0"/>
              <a:t>Russes</a:t>
            </a:r>
            <a:endParaRPr lang="en-US" sz="2000" dirty="0" smtClean="0"/>
          </a:p>
          <a:p>
            <a:r>
              <a:rPr lang="en-US" sz="2000" b="1" u="sng" dirty="0" err="1" smtClean="0"/>
              <a:t>Vaslav</a:t>
            </a:r>
            <a:r>
              <a:rPr lang="en-US" sz="2000" b="1" u="sng" dirty="0" smtClean="0"/>
              <a:t> Nijinsky</a:t>
            </a:r>
            <a:r>
              <a:rPr lang="en-US" sz="2000" u="sng" dirty="0" smtClean="0"/>
              <a:t> </a:t>
            </a:r>
          </a:p>
          <a:p>
            <a:pPr lvl="1"/>
            <a:r>
              <a:rPr lang="en-US" sz="2000" dirty="0" smtClean="0"/>
              <a:t>Famous dancer for Diaghilev’s Ballet </a:t>
            </a:r>
            <a:r>
              <a:rPr lang="en-US" sz="2000" dirty="0" err="1" smtClean="0"/>
              <a:t>Russes</a:t>
            </a:r>
            <a:endParaRPr lang="en-US" sz="2000" dirty="0" smtClean="0"/>
          </a:p>
          <a:p>
            <a:r>
              <a:rPr lang="en-US" sz="2000" b="1" u="sng" dirty="0" smtClean="0"/>
              <a:t>George Balanchine</a:t>
            </a:r>
          </a:p>
          <a:p>
            <a:pPr lvl="1">
              <a:buNone/>
            </a:pPr>
            <a:r>
              <a:rPr lang="en-US" sz="2000" dirty="0" smtClean="0"/>
              <a:t>	Famous young dancer in Ballet </a:t>
            </a:r>
            <a:r>
              <a:rPr lang="en-US" sz="2000" dirty="0" err="1" smtClean="0"/>
              <a:t>Russes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Ballet In the US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62262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Influenced by Russia.  </a:t>
            </a:r>
          </a:p>
          <a:p>
            <a:r>
              <a:rPr lang="en-US" sz="2400" dirty="0" smtClean="0"/>
              <a:t>The debuts of Anna </a:t>
            </a:r>
            <a:r>
              <a:rPr lang="en-US" sz="2400" dirty="0" err="1" smtClean="0"/>
              <a:t>Pavlova</a:t>
            </a:r>
            <a:r>
              <a:rPr lang="en-US" sz="2400" dirty="0" smtClean="0"/>
              <a:t> and Mikhail </a:t>
            </a:r>
            <a:r>
              <a:rPr lang="en-US" sz="2400" dirty="0" err="1" smtClean="0"/>
              <a:t>Mordkin</a:t>
            </a:r>
            <a:r>
              <a:rPr lang="en-US" sz="2400" dirty="0" smtClean="0"/>
              <a:t> at the New York Metropolitan Opera House in 1910 marked the Russian influence. 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Birth of Ballet Companies in the US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007008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New York City Ballet</a:t>
            </a:r>
          </a:p>
          <a:p>
            <a:pPr lvl="1"/>
            <a:r>
              <a:rPr lang="en-US" sz="2000" dirty="0" smtClean="0"/>
              <a:t>Founded by American business man Lincoln Kirstein </a:t>
            </a:r>
          </a:p>
          <a:p>
            <a:pPr lvl="1"/>
            <a:r>
              <a:rPr lang="en-US" sz="2000" dirty="0" smtClean="0"/>
              <a:t>The school and company was directed by Russian choreographer </a:t>
            </a:r>
            <a:r>
              <a:rPr lang="en-US" sz="2000" b="1" dirty="0" smtClean="0"/>
              <a:t>George Balanchine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Formally became NYCB in 1948 from the transition of earlier ballet troupes such as American Ballet Company (1934), Ballet Caravan, and Ballet Society </a:t>
            </a:r>
          </a:p>
          <a:p>
            <a:pPr lvl="1"/>
            <a:r>
              <a:rPr lang="en-US" sz="2000" dirty="0" smtClean="0"/>
              <a:t>After Balanchine’s death, Jerome Robins and Peter Martin were named ballet masters in chief for the New York City  Ballet</a:t>
            </a:r>
          </a:p>
          <a:p>
            <a:pPr lvl="1"/>
            <a:r>
              <a:rPr lang="en-US" sz="2000" b="1" dirty="0" smtClean="0"/>
              <a:t>School of American Ballet, </a:t>
            </a:r>
            <a:r>
              <a:rPr lang="en-US" sz="2000" dirty="0" smtClean="0"/>
              <a:t>the official school of NYCB opened its doors in 1934 </a:t>
            </a:r>
          </a:p>
          <a:p>
            <a:r>
              <a:rPr lang="en-US" sz="2000" b="1" dirty="0" smtClean="0"/>
              <a:t>American Ballet Theatre</a:t>
            </a:r>
            <a:endParaRPr lang="en-US" sz="2000" dirty="0" smtClean="0"/>
          </a:p>
          <a:p>
            <a:pPr lvl="1"/>
            <a:r>
              <a:rPr lang="en-US" sz="2000" dirty="0" smtClean="0"/>
              <a:t>Founded in 1939 as Ballet Theatre.  </a:t>
            </a:r>
          </a:p>
          <a:p>
            <a:pPr lvl="1"/>
            <a:r>
              <a:rPr lang="en-US" sz="2000" dirty="0" smtClean="0"/>
              <a:t>Originally the </a:t>
            </a:r>
            <a:r>
              <a:rPr lang="en-US" sz="2000" dirty="0" err="1" smtClean="0"/>
              <a:t>Mordkin</a:t>
            </a:r>
            <a:r>
              <a:rPr lang="en-US" sz="2000" dirty="0" smtClean="0"/>
              <a:t> Ballet, directed by Mikhail </a:t>
            </a:r>
            <a:r>
              <a:rPr lang="en-US" sz="2000" dirty="0" err="1" smtClean="0"/>
              <a:t>Mordkin</a:t>
            </a:r>
            <a:r>
              <a:rPr lang="en-US" sz="2000" dirty="0" smtClean="0"/>
              <a:t>.  </a:t>
            </a:r>
          </a:p>
          <a:p>
            <a:pPr lvl="1"/>
            <a:r>
              <a:rPr lang="en-US" sz="2000" dirty="0" smtClean="0"/>
              <a:t>First directed by </a:t>
            </a:r>
            <a:r>
              <a:rPr lang="en-US" sz="2000" b="1" dirty="0" smtClean="0"/>
              <a:t>Richard Pleasant</a:t>
            </a:r>
            <a:r>
              <a:rPr lang="en-US" sz="2000" dirty="0" smtClean="0"/>
              <a:t>, </a:t>
            </a:r>
            <a:r>
              <a:rPr lang="en-US" sz="2000" b="1" dirty="0" smtClean="0"/>
              <a:t>Lucia Chase</a:t>
            </a:r>
            <a:r>
              <a:rPr lang="en-US" sz="2000" dirty="0" smtClean="0"/>
              <a:t>, and </a:t>
            </a:r>
            <a:r>
              <a:rPr lang="en-US" sz="2000" b="1" dirty="0" smtClean="0"/>
              <a:t>Oliver Chase, </a:t>
            </a:r>
            <a:r>
              <a:rPr lang="en-US" sz="2000" dirty="0" smtClean="0"/>
              <a:t>and then followed by </a:t>
            </a:r>
            <a:r>
              <a:rPr lang="en-US" sz="2000" b="1" dirty="0" smtClean="0"/>
              <a:t>Mikhail Baryshnikov.    </a:t>
            </a:r>
          </a:p>
          <a:p>
            <a:pPr lvl="1"/>
            <a:r>
              <a:rPr lang="en-US" sz="2000" dirty="0" smtClean="0"/>
              <a:t>Present director </a:t>
            </a:r>
            <a:r>
              <a:rPr lang="en-US" sz="2000" b="1" dirty="0" smtClean="0"/>
              <a:t>Kevin </a:t>
            </a:r>
            <a:r>
              <a:rPr lang="en-US" sz="2000" b="1" dirty="0" err="1" smtClean="0"/>
              <a:t>McKensie</a:t>
            </a:r>
            <a:r>
              <a:rPr lang="en-US" sz="2000" b="1" dirty="0" smtClean="0"/>
              <a:t>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214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Key American ballet figures of the second part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 include </a:t>
            </a:r>
            <a:r>
              <a:rPr lang="en-US" b="1" dirty="0" smtClean="0"/>
              <a:t>Maria Tallchief, Jerome Robbins, Alexandra Danilova </a:t>
            </a:r>
            <a:endParaRPr lang="en-US" dirty="0" smtClean="0"/>
          </a:p>
          <a:p>
            <a:r>
              <a:rPr lang="en-US" dirty="0" smtClean="0"/>
              <a:t>Recent</a:t>
            </a:r>
            <a:r>
              <a:rPr lang="en-US" b="1" dirty="0" smtClean="0"/>
              <a:t> </a:t>
            </a:r>
            <a:r>
              <a:rPr lang="en-US" dirty="0" smtClean="0"/>
              <a:t>ballet figures include </a:t>
            </a:r>
            <a:r>
              <a:rPr lang="en-US" b="1" dirty="0" smtClean="0"/>
              <a:t>Mikhail Baryshnikov, Susanne Farrell, Arthur Mitchell, Robert </a:t>
            </a:r>
            <a:r>
              <a:rPr lang="en-US" b="1" dirty="0" err="1" smtClean="0"/>
              <a:t>Joffrey</a:t>
            </a:r>
            <a:r>
              <a:rPr lang="en-US" b="1" dirty="0" smtClean="0"/>
              <a:t>, </a:t>
            </a:r>
            <a:r>
              <a:rPr lang="en-US" b="1" dirty="0" err="1" smtClean="0"/>
              <a:t>Gelsey</a:t>
            </a:r>
            <a:r>
              <a:rPr lang="en-US" b="1" dirty="0" smtClean="0"/>
              <a:t> Kirkland, Natalia </a:t>
            </a:r>
            <a:r>
              <a:rPr lang="en-US" b="1" dirty="0" err="1" smtClean="0"/>
              <a:t>Makarova</a:t>
            </a:r>
            <a:r>
              <a:rPr lang="en-US" b="1" dirty="0" smtClean="0"/>
              <a:t>, Rudolf Nureyev.</a:t>
            </a:r>
            <a:r>
              <a:rPr lang="en-US" dirty="0" smtClean="0"/>
              <a:t> </a:t>
            </a:r>
          </a:p>
          <a:p>
            <a:r>
              <a:rPr lang="en-US" sz="3200" dirty="0" smtClean="0"/>
              <a:t>Other famous American dancers and choreographers of the early 20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century include </a:t>
            </a:r>
            <a:r>
              <a:rPr lang="en-US" sz="3200" b="1" dirty="0" smtClean="0"/>
              <a:t>Augusta Maywood, George Washington Smith, Agnes de Mille, Adolf </a:t>
            </a:r>
            <a:r>
              <a:rPr lang="en-US" sz="3200" b="1" dirty="0" err="1" smtClean="0"/>
              <a:t>Bolm</a:t>
            </a:r>
            <a:r>
              <a:rPr lang="en-US" sz="3200" b="1" dirty="0" smtClean="0"/>
              <a:t>, Anthony Tudor.  </a:t>
            </a:r>
          </a:p>
          <a:p>
            <a:r>
              <a:rPr lang="en-US" sz="3200" b="1" u="sng" dirty="0" smtClean="0"/>
              <a:t>The Black Crook </a:t>
            </a:r>
            <a:r>
              <a:rPr lang="en-US" sz="3200" dirty="0" smtClean="0"/>
              <a:t>was the first theatrical production in the United States that involved ballet.     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thedailydrifts.com/wp-content/uploads/2014/09/George_Balanch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3838575" cy="4762296"/>
          </a:xfrm>
          <a:prstGeom prst="rect">
            <a:avLst/>
          </a:prstGeom>
          <a:noFill/>
        </p:spPr>
      </p:pic>
      <p:pic>
        <p:nvPicPr>
          <p:cNvPr id="49154" name="Picture 2" descr="http://upload.wikimedia.org/wikipedia/commons/thumb/e/e4/Jerome_Robbins_ca._1968_cropped.jpg/640px-Jerome_Robbins_ca._1968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14400"/>
            <a:ext cx="4038600" cy="525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khail Baryshnikov performs in a show in London in 19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2228850" cy="3081057"/>
          </a:xfrm>
          <a:prstGeom prst="rect">
            <a:avLst/>
          </a:prstGeom>
          <a:noFill/>
        </p:spPr>
      </p:pic>
      <p:pic>
        <p:nvPicPr>
          <p:cNvPr id="46082" name="Picture 2" descr="http://cvj1llwqcyay0evy.zippykid.netdna-cdn.com/wp-content/uploads/2013/11/fl-rudolf-nureyev-collection-rn-le-corsaire-1978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5600" y="2286000"/>
            <a:ext cx="2798400" cy="4191000"/>
          </a:xfrm>
          <a:prstGeom prst="rect">
            <a:avLst/>
          </a:prstGeom>
          <a:noFill/>
        </p:spPr>
      </p:pic>
      <p:pic>
        <p:nvPicPr>
          <p:cNvPr id="46084" name="Picture 4" descr="http://3.bp.blogspot.com/_Bw5yRWeuSRk/TRvnqgw7RpI/AAAAAAAAAxQ/D7Ao5fDLSgE/s1600/baryshgelsey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81400"/>
            <a:ext cx="2381250" cy="2962276"/>
          </a:xfrm>
          <a:prstGeom prst="rect">
            <a:avLst/>
          </a:prstGeom>
          <a:noFill/>
        </p:spPr>
      </p:pic>
      <p:pic>
        <p:nvPicPr>
          <p:cNvPr id="46086" name="Picture 6" descr="Rehearsing &lt;i&gt;Don Quixote.&lt;/i&gt;  Suzanne Farrell and George Balanchine in 1968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209800"/>
            <a:ext cx="3427806" cy="2733676"/>
          </a:xfrm>
          <a:prstGeom prst="rect">
            <a:avLst/>
          </a:prstGeom>
          <a:noFill/>
        </p:spPr>
      </p:pic>
      <p:pic>
        <p:nvPicPr>
          <p:cNvPr id="46088" name="Picture 8" descr="http://image0-rubylane.s3.amazonaws.com/shops/inspirationinjewelry/44.3L.jpg?98"/>
          <p:cNvPicPr>
            <a:picLocks noChangeAspect="1" noChangeArrowheads="1"/>
          </p:cNvPicPr>
          <p:nvPr/>
        </p:nvPicPr>
        <p:blipFill>
          <a:blip r:embed="rId6" cstate="print"/>
          <a:srcRect r="4918" b="6897"/>
          <a:stretch>
            <a:fillRect/>
          </a:stretch>
        </p:blipFill>
        <p:spPr bwMode="auto">
          <a:xfrm>
            <a:off x="4800600" y="0"/>
            <a:ext cx="2209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US Ballet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York City Ballet</a:t>
            </a:r>
          </a:p>
          <a:p>
            <a:r>
              <a:rPr lang="en-US" dirty="0" smtClean="0"/>
              <a:t>American Ballet Theater</a:t>
            </a:r>
          </a:p>
          <a:p>
            <a:r>
              <a:rPr lang="en-US" dirty="0" smtClean="0"/>
              <a:t>San Francisco Ballet</a:t>
            </a:r>
          </a:p>
          <a:p>
            <a:r>
              <a:rPr lang="en-US" dirty="0" smtClean="0"/>
              <a:t>Boston Ballet </a:t>
            </a:r>
          </a:p>
          <a:p>
            <a:r>
              <a:rPr lang="en-US" dirty="0" smtClean="0"/>
              <a:t>Pacific Northwest Ballet</a:t>
            </a:r>
          </a:p>
          <a:p>
            <a:r>
              <a:rPr lang="en-US" dirty="0" smtClean="0"/>
              <a:t>Washington Ballet</a:t>
            </a:r>
          </a:p>
          <a:p>
            <a:r>
              <a:rPr lang="en-US" dirty="0" err="1" smtClean="0"/>
              <a:t>Joffrey</a:t>
            </a:r>
            <a:r>
              <a:rPr lang="en-US" dirty="0" smtClean="0"/>
              <a:t> Ballet</a:t>
            </a:r>
          </a:p>
          <a:p>
            <a:r>
              <a:rPr lang="en-US" dirty="0" smtClean="0"/>
              <a:t>Houston Ballet</a:t>
            </a:r>
          </a:p>
          <a:p>
            <a:r>
              <a:rPr lang="en-US" dirty="0" smtClean="0"/>
              <a:t>Pennsylvania Ballet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Hierarchy of Dancers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(Created in the Classical Era of Ballet)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9050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Born in 1519 to the powerful Medici family of Italy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She was an orphan as a child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Raised in a convent where she learned Latin and Greek.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She married at age 14 to Duke Henry II of Orleans, the future King of France.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 She brought the delights of ice cream, artichokes, cosmetics and ballet to France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152400"/>
            <a:ext cx="4344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The Beginning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219200"/>
            <a:ext cx="3624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Catherine Medici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Performed by the top ballerina and danseur of the ballet company</a:t>
            </a:r>
          </a:p>
          <a:p>
            <a:endParaRPr lang="en-US" dirty="0" smtClean="0"/>
          </a:p>
          <a:p>
            <a:pPr lvl="7"/>
            <a:r>
              <a:rPr lang="en-US" sz="3600" dirty="0" smtClean="0"/>
              <a:t>Entre</a:t>
            </a:r>
          </a:p>
          <a:p>
            <a:pPr lvl="7"/>
            <a:r>
              <a:rPr lang="en-US" sz="3600" dirty="0" smtClean="0"/>
              <a:t>Adagio</a:t>
            </a:r>
          </a:p>
          <a:p>
            <a:pPr lvl="7"/>
            <a:r>
              <a:rPr lang="en-US" sz="3600" dirty="0" smtClean="0"/>
              <a:t>Male Variation</a:t>
            </a:r>
          </a:p>
          <a:p>
            <a:pPr lvl="7"/>
            <a:r>
              <a:rPr lang="en-US" sz="3600" dirty="0" smtClean="0"/>
              <a:t>Female Variation</a:t>
            </a:r>
          </a:p>
          <a:p>
            <a:pPr lvl="7"/>
            <a:r>
              <a:rPr lang="en-US" sz="3600" dirty="0" smtClean="0"/>
              <a:t>Coda</a:t>
            </a:r>
            <a:endParaRPr lang="en-US" sz="3600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67462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Grande Pas de </a:t>
            </a:r>
            <a:r>
              <a:rPr lang="en-US" sz="3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Deux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examiner.com/images/blog/wysiwyg/image/the_first_bal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52600"/>
            <a:ext cx="3429000" cy="48482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71691"/>
            <a:ext cx="6934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000" dirty="0" smtClean="0"/>
              <a:t>The very first ballet was performed in France (1581)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  Created for Catherine de Medici.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  For the wedding of Catherine’s sister.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  The word “</a:t>
            </a:r>
            <a:r>
              <a:rPr lang="en-US" sz="2000" dirty="0" err="1" smtClean="0"/>
              <a:t>comique</a:t>
            </a:r>
            <a:r>
              <a:rPr lang="en-US" sz="2000" dirty="0" smtClean="0"/>
              <a:t>” referred to “drama”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  10,000 people attended and lasted 6 hours.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  No stage and the audience sat in galleries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above the performers.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  Elaborate costumes and scenery were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 used in the ballet and it set the model for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 court entertainment throughout Europe.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6800" y="0"/>
            <a:ext cx="1211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Ballet </a:t>
            </a:r>
            <a:r>
              <a:rPr lang="en-US" sz="3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Comique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de la </a:t>
            </a:r>
            <a:r>
              <a:rPr lang="en-US" sz="3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Reine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0500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The first ballets were danced by nobles not by professionals.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Court dances using geometric patterns.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The costumes used were typical of the era, ruffles, plumes, big skirts, etc….  Men and boys played all roles including the roles of females.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762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First Ballets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95400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King of France who reigned from 1643-1715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Dancer and an influential patron of the arts.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Famous for his role as the </a:t>
            </a:r>
            <a:r>
              <a:rPr lang="en-US" sz="2400" b="1" u="sng" dirty="0" smtClean="0"/>
              <a:t>Sun King  </a:t>
            </a:r>
            <a:r>
              <a:rPr lang="en-US" sz="2400" dirty="0" smtClean="0"/>
              <a:t>(le </a:t>
            </a:r>
            <a:r>
              <a:rPr lang="en-US" sz="2400" dirty="0" err="1" smtClean="0"/>
              <a:t>Roi</a:t>
            </a:r>
            <a:r>
              <a:rPr lang="en-US" sz="2400" dirty="0" smtClean="0"/>
              <a:t> Soleil).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Instrumental in establishing dance as a                         profession for both men and women.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 Favored themed ballets based on Greek myths with dancers portraying gods and goddesses. 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381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King Louis the XIV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upload.wikimedia.org/wikipedia/commons/thumb/5/5f/Louis_XIV_of_France.jpg/422px-Louis_XIV_of_F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3697985" cy="5257800"/>
          </a:xfrm>
          <a:prstGeom prst="rect">
            <a:avLst/>
          </a:prstGeom>
          <a:noFill/>
        </p:spPr>
      </p:pic>
      <p:pic>
        <p:nvPicPr>
          <p:cNvPr id="6" name="Picture 8" descr="http://www.uvm.edu/%7Eclassics/slides/a2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43000"/>
            <a:ext cx="3429000" cy="51435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152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King Louis the XIV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990600"/>
            <a:ext cx="8839200" cy="4265783"/>
          </a:xfr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stablished by King Louis the XIV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u="sng" dirty="0" smtClean="0"/>
              <a:t>Females</a:t>
            </a:r>
            <a:r>
              <a:rPr lang="en-US" sz="2400" dirty="0" smtClean="0"/>
              <a:t> started being used for the female roles.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u="sng" dirty="0" smtClean="0"/>
              <a:t>Proscenium theatres </a:t>
            </a:r>
            <a:r>
              <a:rPr lang="en-US" sz="2400" dirty="0" smtClean="0"/>
              <a:t>instead of ballrooms and halls.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The King summoned </a:t>
            </a:r>
            <a:r>
              <a:rPr lang="en-US" sz="2400" b="1" u="sng" dirty="0" smtClean="0"/>
              <a:t>Pierre </a:t>
            </a:r>
            <a:r>
              <a:rPr lang="en-US" sz="2400" b="1" u="sng" dirty="0" err="1" smtClean="0"/>
              <a:t>Beauchamps</a:t>
            </a:r>
            <a:r>
              <a:rPr lang="en-US" sz="2400" b="1" u="sng" dirty="0" smtClean="0"/>
              <a:t> </a:t>
            </a:r>
            <a:r>
              <a:rPr lang="en-US" sz="2400" dirty="0" smtClean="0"/>
              <a:t>to serve as ballet master for the </a:t>
            </a:r>
            <a:r>
              <a:rPr lang="en-US" sz="2400" dirty="0" err="1" smtClean="0"/>
              <a:t>Academie</a:t>
            </a:r>
            <a:r>
              <a:rPr lang="en-US" sz="2400" dirty="0" smtClean="0"/>
              <a:t> Royale.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err="1" smtClean="0"/>
              <a:t>Beauchamps</a:t>
            </a:r>
            <a:r>
              <a:rPr lang="en-US" sz="2400" b="1" dirty="0" smtClean="0"/>
              <a:t> also established the </a:t>
            </a:r>
            <a:r>
              <a:rPr lang="en-US" sz="2400" b="1" u="sng" dirty="0" smtClean="0"/>
              <a:t>Five positions of the feet and arms.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4128" y="457200"/>
            <a:ext cx="671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Academie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Royale de la </a:t>
            </a:r>
            <a:r>
              <a:rPr lang="en-US" sz="3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Musique</a:t>
            </a:r>
            <a:endParaRPr lang="en-US" sz="32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ecchetti.co.za/enric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858000" cy="526351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67000" y="457200"/>
            <a:ext cx="416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Pierre </a:t>
            </a:r>
            <a:r>
              <a:rPr lang="en-US" sz="3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Beauchamps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1355</TotalTime>
  <Words>1270</Words>
  <Application>Microsoft Office PowerPoint</Application>
  <PresentationFormat>On-screen Show (4:3)</PresentationFormat>
  <Paragraphs>154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Verve</vt:lpstr>
      <vt:lpstr>Slide 1</vt:lpstr>
      <vt:lpstr>Ballet History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Dance 3 / 4 Only</vt:lpstr>
      <vt:lpstr>Ballet in the 20th Century and Ballet Russes</vt:lpstr>
      <vt:lpstr>Ballet In the US</vt:lpstr>
      <vt:lpstr>Birth of Ballet Companies in the US</vt:lpstr>
      <vt:lpstr>Slide 25</vt:lpstr>
      <vt:lpstr>Slide 26</vt:lpstr>
      <vt:lpstr>Slide 27</vt:lpstr>
      <vt:lpstr>Top US Ballet Companies</vt:lpstr>
      <vt:lpstr>Slide 29</vt:lpstr>
      <vt:lpstr>Grande Pas de Deux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EPISD</dc:creator>
  <cp:lastModifiedBy>EPISD</cp:lastModifiedBy>
  <cp:revision>102</cp:revision>
  <dcterms:created xsi:type="dcterms:W3CDTF">2012-10-03T15:40:32Z</dcterms:created>
  <dcterms:modified xsi:type="dcterms:W3CDTF">2014-10-03T20:08:28Z</dcterms:modified>
</cp:coreProperties>
</file>